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9.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83" r:id="rId1"/>
  </p:sldMasterIdLst>
  <p:notesMasterIdLst>
    <p:notesMasterId r:id="rId26"/>
  </p:notesMasterIdLst>
  <p:handoutMasterIdLst>
    <p:handoutMasterId r:id="rId27"/>
  </p:handoutMasterIdLst>
  <p:sldIdLst>
    <p:sldId id="713" r:id="rId2"/>
    <p:sldId id="715" r:id="rId3"/>
    <p:sldId id="896" r:id="rId4"/>
    <p:sldId id="889" r:id="rId5"/>
    <p:sldId id="904" r:id="rId6"/>
    <p:sldId id="308" r:id="rId7"/>
    <p:sldId id="913" r:id="rId8"/>
    <p:sldId id="319" r:id="rId9"/>
    <p:sldId id="718" r:id="rId10"/>
    <p:sldId id="742" r:id="rId11"/>
    <p:sldId id="910" r:id="rId12"/>
    <p:sldId id="916" r:id="rId13"/>
    <p:sldId id="918" r:id="rId14"/>
    <p:sldId id="894" r:id="rId15"/>
    <p:sldId id="895" r:id="rId16"/>
    <p:sldId id="825" r:id="rId17"/>
    <p:sldId id="322" r:id="rId18"/>
    <p:sldId id="915" r:id="rId19"/>
    <p:sldId id="919" r:id="rId20"/>
    <p:sldId id="909" r:id="rId21"/>
    <p:sldId id="782" r:id="rId22"/>
    <p:sldId id="907" r:id="rId23"/>
    <p:sldId id="914" r:id="rId24"/>
    <p:sldId id="902"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y Chen" initials="HC" lastIdx="11" clrIdx="0">
    <p:extLst>
      <p:ext uri="{19B8F6BF-5375-455C-9EA6-DF929625EA0E}">
        <p15:presenceInfo xmlns:p15="http://schemas.microsoft.com/office/powerpoint/2012/main" userId="S::hchen@arcadiaca.gov::904701c2-1c23-42e3-b274-eb96209d0394" providerId="AD"/>
      </p:ext>
    </p:extLst>
  </p:cmAuthor>
  <p:cmAuthor id="2" name="Dominic Lazzaretto" initials="DL" lastIdx="10" clrIdx="1">
    <p:extLst>
      <p:ext uri="{19B8F6BF-5375-455C-9EA6-DF929625EA0E}">
        <p15:presenceInfo xmlns:p15="http://schemas.microsoft.com/office/powerpoint/2012/main" userId="ebea8bce43aab2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CC"/>
    <a:srgbClr val="000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1" autoAdjust="0"/>
    <p:restoredTop sz="82492" autoAdjust="0"/>
  </p:normalViewPr>
  <p:slideViewPr>
    <p:cSldViewPr snapToGrid="0">
      <p:cViewPr varScale="1">
        <p:scale>
          <a:sx n="67" d="100"/>
          <a:sy n="67" d="100"/>
        </p:scale>
        <p:origin x="972"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7" d="100"/>
          <a:sy n="97"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3525990256278"/>
          <c:y val="3.3106793403735305E-2"/>
          <c:w val="0.54367410810143757"/>
          <c:h val="0.93378641319252942"/>
        </c:manualLayout>
      </c:layout>
      <c:barChart>
        <c:barDir val="col"/>
        <c:grouping val="clustered"/>
        <c:varyColors val="1"/>
        <c:ser>
          <c:idx val="0"/>
          <c:order val="0"/>
          <c:tx>
            <c:strRef>
              <c:f>Sheet2!$A$2</c:f>
              <c:strCache>
                <c:ptCount val="1"/>
                <c:pt idx="0">
                  <c:v>GF Operating</c:v>
                </c:pt>
              </c:strCache>
            </c:strRef>
          </c:tx>
          <c:spPr>
            <a:solidFill>
              <a:schemeClr val="accent1"/>
            </a:solidFill>
            <a:ln>
              <a:noFill/>
            </a:ln>
            <a:effectLst/>
          </c:spPr>
          <c:invertIfNegative val="0"/>
          <c:dLbls>
            <c:numFmt formatCode="&quot;$&quot;#,##0.0" sourceLinked="0"/>
            <c:spPr>
              <a:noFill/>
              <a:ln>
                <a:noFill/>
              </a:ln>
              <a:effectLst/>
            </c:spPr>
            <c:txPr>
              <a:bodyPr wrap="square" lIns="38100" tIns="19050" rIns="38100" bIns="19050" anchor="ctr">
                <a:spAutoFit/>
              </a:bodyPr>
              <a:lstStyle/>
              <a:p>
                <a:pPr>
                  <a:defRPr sz="2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Sheet2!$B$2</c:f>
              <c:numCache>
                <c:formatCode>_(* #,##0.00_);_(* \(#,##0.00\);_(* "-"??_);_(@_)</c:formatCode>
                <c:ptCount val="1"/>
                <c:pt idx="0">
                  <c:v>27489631</c:v>
                </c:pt>
              </c:numCache>
            </c:numRef>
          </c:val>
          <c:extLst>
            <c:ext xmlns:c16="http://schemas.microsoft.com/office/drawing/2014/chart" uri="{C3380CC4-5D6E-409C-BE32-E72D297353CC}">
              <c16:uniqueId val="{00000000-9E9A-4423-BA6A-ECDEEE70ABBF}"/>
            </c:ext>
          </c:extLst>
        </c:ser>
        <c:ser>
          <c:idx val="1"/>
          <c:order val="1"/>
          <c:tx>
            <c:strRef>
              <c:f>Sheet2!$A$3</c:f>
              <c:strCache>
                <c:ptCount val="1"/>
                <c:pt idx="0">
                  <c:v>Emergency Reserve</c:v>
                </c:pt>
              </c:strCache>
            </c:strRef>
          </c:tx>
          <c:spPr>
            <a:solidFill>
              <a:schemeClr val="accent2"/>
            </a:solidFill>
            <a:ln>
              <a:noFill/>
            </a:ln>
            <a:effectLst/>
          </c:spPr>
          <c:invertIfNegative val="0"/>
          <c:dLbls>
            <c:numFmt formatCode="&quot;$&quot;#,##0.0" sourceLinked="0"/>
            <c:spPr>
              <a:noFill/>
              <a:ln>
                <a:noFill/>
              </a:ln>
              <a:effectLst/>
            </c:spPr>
            <c:txPr>
              <a:bodyPr wrap="square" lIns="38100" tIns="19050" rIns="38100" bIns="19050" anchor="ctr">
                <a:spAutoFit/>
              </a:bodyPr>
              <a:lstStyle/>
              <a:p>
                <a:pPr>
                  <a:defRPr sz="2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Sheet2!$B$3</c:f>
              <c:numCache>
                <c:formatCode>_(* #,##0.00_);_(* \(#,##0.00\);_(* "-"??_);_(@_)</c:formatCode>
                <c:ptCount val="1"/>
                <c:pt idx="0">
                  <c:v>16337970</c:v>
                </c:pt>
              </c:numCache>
            </c:numRef>
          </c:val>
          <c:extLst>
            <c:ext xmlns:c16="http://schemas.microsoft.com/office/drawing/2014/chart" uri="{C3380CC4-5D6E-409C-BE32-E72D297353CC}">
              <c16:uniqueId val="{00000001-9E9A-4423-BA6A-ECDEEE70ABBF}"/>
            </c:ext>
          </c:extLst>
        </c:ser>
        <c:ser>
          <c:idx val="2"/>
          <c:order val="2"/>
          <c:tx>
            <c:strRef>
              <c:f>Sheet2!$A$4</c:f>
              <c:strCache>
                <c:ptCount val="1"/>
                <c:pt idx="0">
                  <c:v>Capital Improvement</c:v>
                </c:pt>
              </c:strCache>
            </c:strRef>
          </c:tx>
          <c:spPr>
            <a:solidFill>
              <a:schemeClr val="accent3"/>
            </a:solidFill>
            <a:ln>
              <a:noFill/>
            </a:ln>
            <a:effectLst/>
          </c:spPr>
          <c:invertIfNegative val="0"/>
          <c:dLbls>
            <c:numFmt formatCode="&quot;$&quot;#,##0.0" sourceLinked="0"/>
            <c:spPr>
              <a:noFill/>
              <a:ln>
                <a:noFill/>
              </a:ln>
              <a:effectLst/>
            </c:spPr>
            <c:txPr>
              <a:bodyPr wrap="square" lIns="38100" tIns="19050" rIns="38100" bIns="19050" anchor="ctr">
                <a:spAutoFit/>
              </a:bodyPr>
              <a:lstStyle/>
              <a:p>
                <a:pPr>
                  <a:defRPr sz="2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Sheet2!$B$4</c:f>
              <c:numCache>
                <c:formatCode>_(* #,##0.00_);_(* \(#,##0.00\);_(* "-"??_);_(@_)</c:formatCode>
                <c:ptCount val="1"/>
                <c:pt idx="0">
                  <c:v>13705500</c:v>
                </c:pt>
              </c:numCache>
            </c:numRef>
          </c:val>
          <c:extLst>
            <c:ext xmlns:c16="http://schemas.microsoft.com/office/drawing/2014/chart" uri="{C3380CC4-5D6E-409C-BE32-E72D297353CC}">
              <c16:uniqueId val="{00000002-9E9A-4423-BA6A-ECDEEE70ABBF}"/>
            </c:ext>
          </c:extLst>
        </c:ser>
        <c:ser>
          <c:idx val="3"/>
          <c:order val="3"/>
          <c:tx>
            <c:strRef>
              <c:f>Sheet2!$A$5</c:f>
              <c:strCache>
                <c:ptCount val="1"/>
                <c:pt idx="0">
                  <c:v>Equipment Replacement</c:v>
                </c:pt>
              </c:strCache>
            </c:strRef>
          </c:tx>
          <c:spPr>
            <a:solidFill>
              <a:schemeClr val="accent4"/>
            </a:solidFill>
            <a:ln>
              <a:noFill/>
            </a:ln>
            <a:effectLst/>
          </c:spPr>
          <c:invertIfNegative val="0"/>
          <c:dLbls>
            <c:numFmt formatCode="&quot;$&quot;#,##0.0" sourceLinked="0"/>
            <c:spPr>
              <a:noFill/>
              <a:ln>
                <a:noFill/>
              </a:ln>
              <a:effectLst/>
            </c:spPr>
            <c:txPr>
              <a:bodyPr wrap="square" lIns="38100" tIns="19050" rIns="38100" bIns="19050" anchor="ctr">
                <a:spAutoFit/>
              </a:bodyPr>
              <a:lstStyle/>
              <a:p>
                <a:pPr>
                  <a:defRPr sz="2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Sheet2!$B$5</c:f>
              <c:numCache>
                <c:formatCode>_(* #,##0.00_);_(* \(#,##0.00\);_(* "-"??_);_(@_)</c:formatCode>
                <c:ptCount val="1"/>
                <c:pt idx="0">
                  <c:v>19316800</c:v>
                </c:pt>
              </c:numCache>
            </c:numRef>
          </c:val>
          <c:extLst>
            <c:ext xmlns:c16="http://schemas.microsoft.com/office/drawing/2014/chart" uri="{C3380CC4-5D6E-409C-BE32-E72D297353CC}">
              <c16:uniqueId val="{00000003-9E9A-4423-BA6A-ECDEEE70ABBF}"/>
            </c:ext>
          </c:extLst>
        </c:ser>
        <c:ser>
          <c:idx val="4"/>
          <c:order val="4"/>
          <c:tx>
            <c:strRef>
              <c:f>Sheet2!$A$6</c:f>
              <c:strCache>
                <c:ptCount val="1"/>
                <c:pt idx="0">
                  <c:v>Self Insurance</c:v>
                </c:pt>
              </c:strCache>
            </c:strRef>
          </c:tx>
          <c:spPr>
            <a:solidFill>
              <a:schemeClr val="accent5"/>
            </a:solidFill>
            <a:ln>
              <a:noFill/>
            </a:ln>
            <a:effectLst/>
          </c:spPr>
          <c:invertIfNegative val="0"/>
          <c:dLbls>
            <c:numFmt formatCode="&quot;$&quot;#,##0.0" sourceLinked="0"/>
            <c:spPr>
              <a:noFill/>
              <a:ln>
                <a:noFill/>
              </a:ln>
              <a:effectLst/>
            </c:spPr>
            <c:txPr>
              <a:bodyPr wrap="square" lIns="38100" tIns="19050" rIns="38100" bIns="19050" anchor="ctr">
                <a:spAutoFit/>
              </a:bodyPr>
              <a:lstStyle/>
              <a:p>
                <a:pPr>
                  <a:defRPr sz="2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Sheet2!$B$6</c:f>
              <c:numCache>
                <c:formatCode>_(* #,##0.00_);_(* \(#,##0.00\);_(* "-"??_);_(@_)</c:formatCode>
                <c:ptCount val="1"/>
                <c:pt idx="0">
                  <c:v>5426300</c:v>
                </c:pt>
              </c:numCache>
            </c:numRef>
          </c:val>
          <c:extLst>
            <c:ext xmlns:c16="http://schemas.microsoft.com/office/drawing/2014/chart" uri="{C3380CC4-5D6E-409C-BE32-E72D297353CC}">
              <c16:uniqueId val="{00000004-9E9A-4423-BA6A-ECDEEE70ABBF}"/>
            </c:ext>
          </c:extLst>
        </c:ser>
        <c:dLbls>
          <c:dLblPos val="outEnd"/>
          <c:showLegendKey val="0"/>
          <c:showVal val="1"/>
          <c:showCatName val="0"/>
          <c:showSerName val="0"/>
          <c:showPercent val="0"/>
          <c:showBubbleSize val="0"/>
        </c:dLbls>
        <c:gapWidth val="237"/>
        <c:axId val="869339568"/>
        <c:axId val="694557280"/>
      </c:barChart>
      <c:catAx>
        <c:axId val="869339568"/>
        <c:scaling>
          <c:orientation val="minMax"/>
        </c:scaling>
        <c:delete val="1"/>
        <c:axPos val="b"/>
        <c:numFmt formatCode="General" sourceLinked="1"/>
        <c:majorTickMark val="none"/>
        <c:minorTickMark val="none"/>
        <c:tickLblPos val="nextTo"/>
        <c:crossAx val="694557280"/>
        <c:crosses val="autoZero"/>
        <c:auto val="1"/>
        <c:lblAlgn val="ctr"/>
        <c:lblOffset val="100"/>
        <c:noMultiLvlLbl val="0"/>
      </c:catAx>
      <c:valAx>
        <c:axId val="694557280"/>
        <c:scaling>
          <c:orientation val="minMax"/>
        </c:scaling>
        <c:delete val="0"/>
        <c:axPos val="l"/>
        <c:numFmt formatCode="_(&quot;$&quot;* #,##0.0_);_(&quot;$&quot;* \(#,##0.0\);_(&quot;$&quot;* &quot;-&quot;?_);_(@_)"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69339568"/>
        <c:crosses val="autoZero"/>
        <c:crossBetween val="between"/>
        <c:dispUnits>
          <c:builtInUnit val="millions"/>
          <c:dispUnitsLbl>
            <c:layout>
              <c:manualLayout>
                <c:xMode val="edge"/>
                <c:yMode val="edge"/>
                <c:x val="1.4929522629500735E-2"/>
                <c:y val="0.36528675423664148"/>
              </c:manualLayout>
            </c:layout>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w="0">
          <a:solidFill>
            <a:schemeClr val="accent1"/>
          </a:solidFill>
        </a:ln>
        <a:effectLst/>
      </c:spPr>
    </c:plotArea>
    <c:legend>
      <c:legendPos val="r"/>
      <c:layout>
        <c:manualLayout>
          <c:xMode val="edge"/>
          <c:yMode val="edge"/>
          <c:x val="0.71180819385226246"/>
          <c:y val="0.31594830262426526"/>
          <c:w val="0.26611077325862253"/>
          <c:h val="0.3540224715280816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round/>
    </a:ln>
    <a:effectLst/>
  </c:spPr>
  <c:txPr>
    <a:bodyPr/>
    <a:lstStyle/>
    <a:p>
      <a:pPr>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25-02-14T19:20:19.745" idx="1">
    <p:pos x="10" y="10"/>
    <p:text>why is the final number shown as a negative? wouldn't it also be positive?</p:text>
    <p:extLst>
      <p:ext uri="{C676402C-5697-4E1C-873F-D02D1690AC5C}">
        <p15:threadingInfo xmlns:p15="http://schemas.microsoft.com/office/powerpoint/2012/main" timeZoneBias="-780"/>
      </p:ext>
    </p:extLst>
  </p:cm>
  <p:cm authorId="1" dt="2025-02-14T12:16:09.332" idx="2">
    <p:pos x="10" y="106"/>
    <p:text>Yes, I fixed the formula</p:text>
    <p:extLst>
      <p:ext uri="{C676402C-5697-4E1C-873F-D02D1690AC5C}">
        <p15:threadingInfo xmlns:p15="http://schemas.microsoft.com/office/powerpoint/2012/main" timeZoneBias="480">
          <p15:parentCm authorId="2"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5-02-14T19:21:39.671" idx="2">
    <p:pos x="10" y="10"/>
    <p:text>please show the final row in white font so it can be seen.</p:text>
    <p:extLst>
      <p:ext uri="{C676402C-5697-4E1C-873F-D02D1690AC5C}">
        <p15:threadingInfo xmlns:p15="http://schemas.microsoft.com/office/powerpoint/2012/main" timeZoneBias="-780"/>
      </p:ext>
    </p:extLst>
  </p:cm>
  <p:cm authorId="1" dt="2025-02-14T12:16:57.874" idx="3">
    <p:pos x="10" y="106"/>
    <p:text>Done</p:text>
    <p:extLst>
      <p:ext uri="{C676402C-5697-4E1C-873F-D02D1690AC5C}">
        <p15:threadingInfo xmlns:p15="http://schemas.microsoft.com/office/powerpoint/2012/main" timeZoneBias="480">
          <p15:parentCm authorId="2"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5-02-14T19:25:03.540" idx="3">
    <p:pos x="10" y="10"/>
    <p:text>should we be showing more in GF Reserve so it's at 20% per policy?</p:text>
    <p:extLst>
      <p:ext uri="{C676402C-5697-4E1C-873F-D02D1690AC5C}">
        <p15:threadingInfo xmlns:p15="http://schemas.microsoft.com/office/powerpoint/2012/main" timeZoneBias="-780"/>
      </p:ext>
    </p:extLst>
  </p:cm>
  <p:cm authorId="1" dt="2025-02-14T12:18:04.648" idx="4">
    <p:pos x="10" y="106"/>
    <p:text>This does reflect the FY23-24 calculation.  The base expenditures was$81.7M and 20% is $16.3M.  We can transfer more if you want,</p:text>
    <p:extLst>
      <p:ext uri="{C676402C-5697-4E1C-873F-D02D1690AC5C}">
        <p15:threadingInfo xmlns:p15="http://schemas.microsoft.com/office/powerpoint/2012/main" timeZoneBias="480">
          <p15:parentCm authorId="2" idx="3"/>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5-02-14T19:28:59.855" idx="4">
    <p:pos x="10" y="10"/>
    <p:text>we should show the original budget with the changes we made since July 1 so they can see what's happened with the deficit and all that. plus we can then highlight that even with the deficit, our ending balance will be higher than the original adopted budget (problem solved!) 😁</p:text>
    <p:extLst>
      <p:ext uri="{C676402C-5697-4E1C-873F-D02D1690AC5C}">
        <p15:threadingInfo xmlns:p15="http://schemas.microsoft.com/office/powerpoint/2012/main" timeZoneBias="-780"/>
      </p:ext>
    </p:extLst>
  </p:cm>
  <p:cm authorId="1" dt="2025-02-14T14:32:49.590" idx="9">
    <p:pos x="10" y="106"/>
    <p:text>Done</p:text>
    <p:extLst>
      <p:ext uri="{C676402C-5697-4E1C-873F-D02D1690AC5C}">
        <p15:threadingInfo xmlns:p15="http://schemas.microsoft.com/office/powerpoint/2012/main" timeZoneBias="480">
          <p15:parentCm authorId="2" idx="4"/>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5-02-14T19:33:19.764" idx="5">
    <p:pos x="10" y="10"/>
    <p:text>this should be before the taxes slide </p:text>
    <p:extLst>
      <p:ext uri="{C676402C-5697-4E1C-873F-D02D1690AC5C}">
        <p15:threadingInfo xmlns:p15="http://schemas.microsoft.com/office/powerpoint/2012/main" timeZoneBias="-780"/>
      </p:ext>
    </p:extLst>
  </p:cm>
  <p:cm authorId="1" dt="2025-02-14T14:33:08.345" idx="10">
    <p:pos x="10" y="106"/>
    <p:text>Done</p:text>
    <p:extLst>
      <p:ext uri="{C676402C-5697-4E1C-873F-D02D1690AC5C}">
        <p15:threadingInfo xmlns:p15="http://schemas.microsoft.com/office/powerpoint/2012/main" timeZoneBias="480">
          <p15:parentCm authorId="2" idx="5"/>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5-02-14T19:35:18.458" idx="6">
    <p:pos x="10" y="10"/>
    <p:text>if the PD and Fire are over budget due to responding to declared emergencies (the windstorm\fire\mud events in town), shouldn't that time be booked to the emergency reserve and then reimbursed there when the time comes?</p:text>
    <p:extLst>
      <p:ext uri="{C676402C-5697-4E1C-873F-D02D1690AC5C}">
        <p15:threadingInfo xmlns:p15="http://schemas.microsoft.com/office/powerpoint/2012/main" timeZoneBias="-780"/>
      </p:ext>
    </p:extLst>
  </p:cm>
  <p:cm authorId="1" dt="2025-02-14T14:33:39.265" idx="11">
    <p:pos x="10" y="106"/>
    <p:text>the overage includes both OT and vacation cashouts.  I will find the OT estimate for the wildfire resposne for both from the department and adjust the schdule accordingly.</p:text>
    <p:extLst>
      <p:ext uri="{C676402C-5697-4E1C-873F-D02D1690AC5C}">
        <p15:threadingInfo xmlns:p15="http://schemas.microsoft.com/office/powerpoint/2012/main" timeZoneBias="480">
          <p15:parentCm authorId="2" idx="6"/>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5-02-14T19:38:07.056" idx="7">
    <p:pos x="10" y="10"/>
    <p:text>these two slides should be prospective not after the fact. so I'd should say revenues expected to exceed, not exceeded</p:text>
    <p:extLst>
      <p:ext uri="{C676402C-5697-4E1C-873F-D02D1690AC5C}">
        <p15:threadingInfo xmlns:p15="http://schemas.microsoft.com/office/powerpoint/2012/main" timeZoneBias="-780"/>
      </p:ext>
    </p:extLst>
  </p:cm>
  <p:cm authorId="1" dt="2025-02-14T14:24:53.617" idx="6">
    <p:pos x="10" y="106"/>
    <p:text>Corrected</p:text>
    <p:extLst>
      <p:ext uri="{C676402C-5697-4E1C-873F-D02D1690AC5C}">
        <p15:threadingInfo xmlns:p15="http://schemas.microsoft.com/office/powerpoint/2012/main" timeZoneBias="480">
          <p15:parentCm authorId="2" idx="7"/>
        </p15:threadingInfo>
      </p:ext>
    </p:extLst>
  </p:cm>
  <p:cm authorId="2" dt="2025-02-14T19:40:35.570" idx="8">
    <p:pos x="106" y="106"/>
    <p:text>I'd add in here a chart that shows the expected ending balance we adopted in June vs. the expected one now</p:text>
    <p:extLst>
      <p:ext uri="{C676402C-5697-4E1C-873F-D02D1690AC5C}">
        <p15:threadingInfo xmlns:p15="http://schemas.microsoft.com/office/powerpoint/2012/main" timeZoneBias="-780"/>
      </p:ext>
    </p:extLst>
  </p:cm>
  <p:cm authorId="1" dt="2025-02-14T14:24:58.850" idx="7">
    <p:pos x="106" y="202"/>
    <p:text>Done</p:text>
    <p:extLst>
      <p:ext uri="{C676402C-5697-4E1C-873F-D02D1690AC5C}">
        <p15:threadingInfo xmlns:p15="http://schemas.microsoft.com/office/powerpoint/2012/main" timeZoneBias="480">
          <p15:parentCm authorId="2" idx="8"/>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5-02-14T19:42:16.383" idx="9">
    <p:pos x="10" y="10"/>
    <p:text>say that staff will continue to actively manage things to attempt to balance the budget this year but that sufficient reserves are available...</p:text>
    <p:extLst>
      <p:ext uri="{C676402C-5697-4E1C-873F-D02D1690AC5C}">
        <p15:threadingInfo xmlns:p15="http://schemas.microsoft.com/office/powerpoint/2012/main" timeZoneBias="-780"/>
      </p:ext>
    </p:extLst>
  </p:cm>
  <p:cm authorId="1" dt="2025-02-14T14:27:02.086" idx="8">
    <p:pos x="10" y="106"/>
    <p:text>Done</p:text>
    <p:extLst>
      <p:ext uri="{C676402C-5697-4E1C-873F-D02D1690AC5C}">
        <p15:threadingInfo xmlns:p15="http://schemas.microsoft.com/office/powerpoint/2012/main" timeZoneBias="480">
          <p15:parentCm authorId="2" idx="9"/>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5-02-14T19:45:10.118" idx="10">
    <p:pos x="10" y="10"/>
    <p:text>make it more clear here that you mean to take this from our additional balance from FY 23-24, and that you'll leave enough in that account to cover any FY 24-25 deficit</p:text>
    <p:extLst>
      <p:ext uri="{C676402C-5697-4E1C-873F-D02D1690AC5C}">
        <p15:threadingInfo xmlns:p15="http://schemas.microsoft.com/office/powerpoint/2012/main" timeZoneBias="-780"/>
      </p:ext>
    </p:extLst>
  </p:cm>
  <p:cm authorId="1" dt="2025-02-14T13:04:46.143" idx="5">
    <p:pos x="10" y="106"/>
    <p:text>Done</p:text>
    <p:extLst>
      <p:ext uri="{C676402C-5697-4E1C-873F-D02D1690AC5C}">
        <p15:threadingInfo xmlns:p15="http://schemas.microsoft.com/office/powerpoint/2012/main" timeZoneBias="480">
          <p15:parentCm authorId="2" idx="10"/>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45D55-6C88-4A62-A255-6C0DBDE511D0}"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104B0500-4334-4D57-B0BF-8DB4379AC5AE}">
      <dgm:prSet/>
      <dgm:spPr>
        <a:solidFill>
          <a:schemeClr val="accent5">
            <a:lumMod val="75000"/>
          </a:schemeClr>
        </a:solidFill>
      </dgm:spPr>
      <dgm:t>
        <a:bodyPr/>
        <a:lstStyle/>
        <a:p>
          <a:pPr>
            <a:spcAft>
              <a:spcPts val="0"/>
            </a:spcAft>
          </a:pPr>
          <a:r>
            <a:rPr lang="en-US" dirty="0"/>
            <a:t>FY 2023-24 </a:t>
          </a:r>
        </a:p>
        <a:p>
          <a:pPr>
            <a:spcAft>
              <a:spcPts val="0"/>
            </a:spcAft>
          </a:pPr>
          <a:r>
            <a:rPr lang="en-US" dirty="0"/>
            <a:t>General Fund Results</a:t>
          </a:r>
        </a:p>
      </dgm:t>
    </dgm:pt>
    <dgm:pt modelId="{CA2B6A29-AA50-4ECD-8025-CE125447D03E}" type="parTrans" cxnId="{06823C99-80BC-4A0C-898A-8F034E4201B3}">
      <dgm:prSet/>
      <dgm:spPr/>
      <dgm:t>
        <a:bodyPr/>
        <a:lstStyle/>
        <a:p>
          <a:endParaRPr lang="en-US" sz="3200"/>
        </a:p>
      </dgm:t>
    </dgm:pt>
    <dgm:pt modelId="{8C7D5163-4D73-4262-ACF6-CB9311D462D7}" type="sibTrans" cxnId="{06823C99-80BC-4A0C-898A-8F034E4201B3}">
      <dgm:prSet/>
      <dgm:spPr/>
      <dgm:t>
        <a:bodyPr/>
        <a:lstStyle/>
        <a:p>
          <a:endParaRPr lang="en-US"/>
        </a:p>
      </dgm:t>
    </dgm:pt>
    <dgm:pt modelId="{0492AAE6-DD70-4E5B-99BB-D961D07E0EF2}">
      <dgm:prSet/>
      <dgm:spPr>
        <a:solidFill>
          <a:srgbClr val="7030A0"/>
        </a:solidFill>
        <a:ln>
          <a:solidFill>
            <a:srgbClr val="7030A0"/>
          </a:solidFill>
        </a:ln>
      </dgm:spPr>
      <dgm:t>
        <a:bodyPr/>
        <a:lstStyle/>
        <a:p>
          <a:pPr>
            <a:spcAft>
              <a:spcPts val="0"/>
            </a:spcAft>
          </a:pPr>
          <a:r>
            <a:rPr lang="en-US" dirty="0"/>
            <a:t>FY 2024-25</a:t>
          </a:r>
        </a:p>
        <a:p>
          <a:pPr>
            <a:spcAft>
              <a:spcPts val="0"/>
            </a:spcAft>
          </a:pPr>
          <a:r>
            <a:rPr lang="en-US" dirty="0"/>
            <a:t>General Fund Mid-Year Review</a:t>
          </a:r>
        </a:p>
      </dgm:t>
    </dgm:pt>
    <dgm:pt modelId="{08D5ACC0-4B14-4F1E-9359-D1A574467C97}" type="parTrans" cxnId="{6DBF31A3-56D2-4BED-841D-76234DBE4B79}">
      <dgm:prSet/>
      <dgm:spPr/>
      <dgm:t>
        <a:bodyPr/>
        <a:lstStyle/>
        <a:p>
          <a:endParaRPr lang="en-US" sz="3200"/>
        </a:p>
      </dgm:t>
    </dgm:pt>
    <dgm:pt modelId="{25DA5E13-ADE0-4B20-9575-FA93410D31B9}" type="sibTrans" cxnId="{6DBF31A3-56D2-4BED-841D-76234DBE4B79}">
      <dgm:prSet/>
      <dgm:spPr/>
      <dgm:t>
        <a:bodyPr/>
        <a:lstStyle/>
        <a:p>
          <a:endParaRPr lang="en-US"/>
        </a:p>
      </dgm:t>
    </dgm:pt>
    <dgm:pt modelId="{CCAD9AB0-9240-48C8-8047-FCDB97BBD9A2}" type="pres">
      <dgm:prSet presAssocID="{6A045D55-6C88-4A62-A255-6C0DBDE511D0}" presName="linear" presStyleCnt="0">
        <dgm:presLayoutVars>
          <dgm:animLvl val="lvl"/>
          <dgm:resizeHandles val="exact"/>
        </dgm:presLayoutVars>
      </dgm:prSet>
      <dgm:spPr/>
    </dgm:pt>
    <dgm:pt modelId="{B4A77D86-0C07-4F20-B2E7-F8284131E213}" type="pres">
      <dgm:prSet presAssocID="{104B0500-4334-4D57-B0BF-8DB4379AC5AE}" presName="parentText" presStyleLbl="node1" presStyleIdx="0" presStyleCnt="2" custLinFactNeighborX="1151" custLinFactNeighborY="-51435">
        <dgm:presLayoutVars>
          <dgm:chMax val="0"/>
          <dgm:bulletEnabled val="1"/>
        </dgm:presLayoutVars>
      </dgm:prSet>
      <dgm:spPr/>
    </dgm:pt>
    <dgm:pt modelId="{DB533322-B229-4407-8201-119BCEDABC15}" type="pres">
      <dgm:prSet presAssocID="{8C7D5163-4D73-4262-ACF6-CB9311D462D7}" presName="spacer" presStyleCnt="0"/>
      <dgm:spPr/>
    </dgm:pt>
    <dgm:pt modelId="{75017E0D-8C1D-497B-95ED-807993F8ED67}" type="pres">
      <dgm:prSet presAssocID="{0492AAE6-DD70-4E5B-99BB-D961D07E0EF2}" presName="parentText" presStyleLbl="node1" presStyleIdx="1" presStyleCnt="2" custLinFactNeighborX="-168" custLinFactNeighborY="-52741">
        <dgm:presLayoutVars>
          <dgm:chMax val="0"/>
          <dgm:bulletEnabled val="1"/>
        </dgm:presLayoutVars>
      </dgm:prSet>
      <dgm:spPr/>
    </dgm:pt>
  </dgm:ptLst>
  <dgm:cxnLst>
    <dgm:cxn modelId="{E4FC8013-569E-4EC5-A680-EC8AD15F859C}" type="presOf" srcId="{6A045D55-6C88-4A62-A255-6C0DBDE511D0}" destId="{CCAD9AB0-9240-48C8-8047-FCDB97BBD9A2}" srcOrd="0" destOrd="0" presId="urn:microsoft.com/office/officeart/2005/8/layout/vList2"/>
    <dgm:cxn modelId="{71278E5B-BFE0-4709-900A-4116A613716E}" type="presOf" srcId="{104B0500-4334-4D57-B0BF-8DB4379AC5AE}" destId="{B4A77D86-0C07-4F20-B2E7-F8284131E213}" srcOrd="0" destOrd="0" presId="urn:microsoft.com/office/officeart/2005/8/layout/vList2"/>
    <dgm:cxn modelId="{E89B7787-C436-4B1F-A40E-4F1FF61EEFD6}" type="presOf" srcId="{0492AAE6-DD70-4E5B-99BB-D961D07E0EF2}" destId="{75017E0D-8C1D-497B-95ED-807993F8ED67}" srcOrd="0" destOrd="0" presId="urn:microsoft.com/office/officeart/2005/8/layout/vList2"/>
    <dgm:cxn modelId="{06823C99-80BC-4A0C-898A-8F034E4201B3}" srcId="{6A045D55-6C88-4A62-A255-6C0DBDE511D0}" destId="{104B0500-4334-4D57-B0BF-8DB4379AC5AE}" srcOrd="0" destOrd="0" parTransId="{CA2B6A29-AA50-4ECD-8025-CE125447D03E}" sibTransId="{8C7D5163-4D73-4262-ACF6-CB9311D462D7}"/>
    <dgm:cxn modelId="{6DBF31A3-56D2-4BED-841D-76234DBE4B79}" srcId="{6A045D55-6C88-4A62-A255-6C0DBDE511D0}" destId="{0492AAE6-DD70-4E5B-99BB-D961D07E0EF2}" srcOrd="1" destOrd="0" parTransId="{08D5ACC0-4B14-4F1E-9359-D1A574467C97}" sibTransId="{25DA5E13-ADE0-4B20-9575-FA93410D31B9}"/>
    <dgm:cxn modelId="{E1C8F484-C65E-4277-99C6-99C1F895CA78}" type="presParOf" srcId="{CCAD9AB0-9240-48C8-8047-FCDB97BBD9A2}" destId="{B4A77D86-0C07-4F20-B2E7-F8284131E213}" srcOrd="0" destOrd="0" presId="urn:microsoft.com/office/officeart/2005/8/layout/vList2"/>
    <dgm:cxn modelId="{8846A668-67B5-47D3-A909-9B37865845B4}" type="presParOf" srcId="{CCAD9AB0-9240-48C8-8047-FCDB97BBD9A2}" destId="{DB533322-B229-4407-8201-119BCEDABC15}" srcOrd="1" destOrd="0" presId="urn:microsoft.com/office/officeart/2005/8/layout/vList2"/>
    <dgm:cxn modelId="{5B444D87-92A6-4D8D-8CE7-0073C5B1FFCE}" type="presParOf" srcId="{CCAD9AB0-9240-48C8-8047-FCDB97BBD9A2}" destId="{75017E0D-8C1D-497B-95ED-807993F8ED6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77D86-0C07-4F20-B2E7-F8284131E213}">
      <dsp:nvSpPr>
        <dsp:cNvPr id="0" name=""/>
        <dsp:cNvSpPr/>
      </dsp:nvSpPr>
      <dsp:spPr>
        <a:xfrm>
          <a:off x="0" y="0"/>
          <a:ext cx="6320742" cy="2852971"/>
        </a:xfrm>
        <a:prstGeom prst="roundRect">
          <a:avLst/>
        </a:prstGeom>
        <a:solidFill>
          <a:schemeClr val="accent5">
            <a:lumMod val="75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ts val="0"/>
            </a:spcAft>
            <a:buNone/>
          </a:pPr>
          <a:r>
            <a:rPr lang="en-US" sz="5100" kern="1200" dirty="0"/>
            <a:t>FY 2023-24 </a:t>
          </a:r>
        </a:p>
        <a:p>
          <a:pPr marL="0" lvl="0" indent="0" algn="l" defTabSz="2266950">
            <a:lnSpc>
              <a:spcPct val="90000"/>
            </a:lnSpc>
            <a:spcBef>
              <a:spcPct val="0"/>
            </a:spcBef>
            <a:spcAft>
              <a:spcPts val="0"/>
            </a:spcAft>
            <a:buNone/>
          </a:pPr>
          <a:r>
            <a:rPr lang="en-US" sz="5100" kern="1200" dirty="0"/>
            <a:t>General Fund Results</a:t>
          </a:r>
        </a:p>
      </dsp:txBody>
      <dsp:txXfrm>
        <a:off x="139271" y="139271"/>
        <a:ext cx="6042200" cy="2574429"/>
      </dsp:txXfrm>
    </dsp:sp>
    <dsp:sp modelId="{75017E0D-8C1D-497B-95ED-807993F8ED67}">
      <dsp:nvSpPr>
        <dsp:cNvPr id="0" name=""/>
        <dsp:cNvSpPr/>
      </dsp:nvSpPr>
      <dsp:spPr>
        <a:xfrm>
          <a:off x="0" y="2925088"/>
          <a:ext cx="6320742" cy="2852971"/>
        </a:xfrm>
        <a:prstGeom prst="roundRect">
          <a:avLst/>
        </a:prstGeom>
        <a:solidFill>
          <a:srgbClr val="7030A0"/>
        </a:solidFill>
        <a:ln>
          <a:solidFill>
            <a:srgbClr val="7030A0"/>
          </a:solid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ts val="0"/>
            </a:spcAft>
            <a:buNone/>
          </a:pPr>
          <a:r>
            <a:rPr lang="en-US" sz="5100" kern="1200" dirty="0"/>
            <a:t>FY 2024-25</a:t>
          </a:r>
        </a:p>
        <a:p>
          <a:pPr marL="0" lvl="0" indent="0" algn="l" defTabSz="2266950">
            <a:lnSpc>
              <a:spcPct val="90000"/>
            </a:lnSpc>
            <a:spcBef>
              <a:spcPct val="0"/>
            </a:spcBef>
            <a:spcAft>
              <a:spcPts val="0"/>
            </a:spcAft>
            <a:buNone/>
          </a:pPr>
          <a:r>
            <a:rPr lang="en-US" sz="5100" kern="1200" dirty="0"/>
            <a:t>General Fund Mid-Year Review</a:t>
          </a:r>
        </a:p>
      </dsp:txBody>
      <dsp:txXfrm>
        <a:off x="139271" y="3064359"/>
        <a:ext cx="6042200" cy="25744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BBBD11-B95F-F58E-141E-D2211A1D26A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1213ED-461D-4F0C-24ED-5B3D368BF0D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778D17C-291F-4E80-B147-E403C73FBCA5}" type="datetimeFigureOut">
              <a:rPr lang="en-US" smtClean="0"/>
              <a:t>2/18/2025</a:t>
            </a:fld>
            <a:endParaRPr lang="en-US"/>
          </a:p>
        </p:txBody>
      </p:sp>
      <p:sp>
        <p:nvSpPr>
          <p:cNvPr id="4" name="Footer Placeholder 3">
            <a:extLst>
              <a:ext uri="{FF2B5EF4-FFF2-40B4-BE49-F238E27FC236}">
                <a16:creationId xmlns:a16="http://schemas.microsoft.com/office/drawing/2014/main" id="{580A2F2E-88E1-A21C-3CD0-6BB9FA11D44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D041B1-8E37-CE43-D345-90E7B100647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311CB10-F15A-4CD6-8DA2-DE6B0AC20CC5}" type="slidenum">
              <a:rPr lang="en-US" smtClean="0"/>
              <a:t>‹#›</a:t>
            </a:fld>
            <a:endParaRPr lang="en-US"/>
          </a:p>
        </p:txBody>
      </p:sp>
    </p:spTree>
    <p:extLst>
      <p:ext uri="{BB962C8B-B14F-4D97-AF65-F5344CB8AC3E}">
        <p14:creationId xmlns:p14="http://schemas.microsoft.com/office/powerpoint/2010/main" val="764752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C0B089-475B-4FFB-9A2E-17DAEADA130C}" type="datetimeFigureOut">
              <a:rPr lang="en-US" smtClean="0"/>
              <a:t>2/18/2025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42CAA4-7410-4C55-B424-1FEB01314737}" type="slidenum">
              <a:rPr lang="en-US" smtClean="0"/>
              <a:t>‹#›</a:t>
            </a:fld>
            <a:endParaRPr lang="en-US" dirty="0"/>
          </a:p>
        </p:txBody>
      </p:sp>
    </p:spTree>
    <p:extLst>
      <p:ext uri="{BB962C8B-B14F-4D97-AF65-F5344CB8AC3E}">
        <p14:creationId xmlns:p14="http://schemas.microsoft.com/office/powerpoint/2010/main" val="128273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1</a:t>
            </a:fld>
            <a:endParaRPr lang="en-US" dirty="0"/>
          </a:p>
        </p:txBody>
      </p:sp>
    </p:spTree>
    <p:extLst>
      <p:ext uri="{BB962C8B-B14F-4D97-AF65-F5344CB8AC3E}">
        <p14:creationId xmlns:p14="http://schemas.microsoft.com/office/powerpoint/2010/main" val="3920824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14</a:t>
            </a:fld>
            <a:endParaRPr lang="en-US" dirty="0"/>
          </a:p>
        </p:txBody>
      </p:sp>
    </p:spTree>
    <p:extLst>
      <p:ext uri="{BB962C8B-B14F-4D97-AF65-F5344CB8AC3E}">
        <p14:creationId xmlns:p14="http://schemas.microsoft.com/office/powerpoint/2010/main" val="281879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15</a:t>
            </a:fld>
            <a:endParaRPr lang="en-US" dirty="0"/>
          </a:p>
        </p:txBody>
      </p:sp>
    </p:spTree>
    <p:extLst>
      <p:ext uri="{BB962C8B-B14F-4D97-AF65-F5344CB8AC3E}">
        <p14:creationId xmlns:p14="http://schemas.microsoft.com/office/powerpoint/2010/main" val="202056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16</a:t>
            </a:fld>
            <a:endParaRPr lang="en-US" dirty="0"/>
          </a:p>
        </p:txBody>
      </p:sp>
    </p:spTree>
    <p:extLst>
      <p:ext uri="{BB962C8B-B14F-4D97-AF65-F5344CB8AC3E}">
        <p14:creationId xmlns:p14="http://schemas.microsoft.com/office/powerpoint/2010/main" val="18538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20</a:t>
            </a:fld>
            <a:endParaRPr lang="en-US" dirty="0"/>
          </a:p>
        </p:txBody>
      </p:sp>
    </p:spTree>
    <p:extLst>
      <p:ext uri="{BB962C8B-B14F-4D97-AF65-F5344CB8AC3E}">
        <p14:creationId xmlns:p14="http://schemas.microsoft.com/office/powerpoint/2010/main" val="313645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21</a:t>
            </a:fld>
            <a:endParaRPr lang="en-US" dirty="0"/>
          </a:p>
        </p:txBody>
      </p:sp>
    </p:spTree>
    <p:extLst>
      <p:ext uri="{BB962C8B-B14F-4D97-AF65-F5344CB8AC3E}">
        <p14:creationId xmlns:p14="http://schemas.microsoft.com/office/powerpoint/2010/main" val="46874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22</a:t>
            </a:fld>
            <a:endParaRPr lang="en-US" dirty="0"/>
          </a:p>
        </p:txBody>
      </p:sp>
    </p:spTree>
    <p:extLst>
      <p:ext uri="{BB962C8B-B14F-4D97-AF65-F5344CB8AC3E}">
        <p14:creationId xmlns:p14="http://schemas.microsoft.com/office/powerpoint/2010/main" val="116278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4E44B-DF6A-01EE-6D72-EB545489E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D55B3-01FA-2B22-C9B3-6EA503903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7BC08-EDA9-4206-9727-9404D6B012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0713EF-2EEE-4258-FBE9-A7585576D4A1}"/>
              </a:ext>
            </a:extLst>
          </p:cNvPr>
          <p:cNvSpPr>
            <a:spLocks noGrp="1"/>
          </p:cNvSpPr>
          <p:nvPr>
            <p:ph type="sldNum" sz="quarter" idx="5"/>
          </p:nvPr>
        </p:nvSpPr>
        <p:spPr/>
        <p:txBody>
          <a:bodyPr/>
          <a:lstStyle/>
          <a:p>
            <a:fld id="{7142CAA4-7410-4C55-B424-1FEB01314737}" type="slidenum">
              <a:rPr lang="en-US" smtClean="0"/>
              <a:t>23</a:t>
            </a:fld>
            <a:endParaRPr lang="en-US" dirty="0"/>
          </a:p>
        </p:txBody>
      </p:sp>
    </p:spTree>
    <p:extLst>
      <p:ext uri="{BB962C8B-B14F-4D97-AF65-F5344CB8AC3E}">
        <p14:creationId xmlns:p14="http://schemas.microsoft.com/office/powerpoint/2010/main" val="469167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24</a:t>
            </a:fld>
            <a:endParaRPr lang="en-US" dirty="0"/>
          </a:p>
        </p:txBody>
      </p:sp>
    </p:spTree>
    <p:extLst>
      <p:ext uri="{BB962C8B-B14F-4D97-AF65-F5344CB8AC3E}">
        <p14:creationId xmlns:p14="http://schemas.microsoft.com/office/powerpoint/2010/main" val="370917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2</a:t>
            </a:fld>
            <a:endParaRPr lang="en-US" dirty="0"/>
          </a:p>
        </p:txBody>
      </p:sp>
    </p:spTree>
    <p:extLst>
      <p:ext uri="{BB962C8B-B14F-4D97-AF65-F5344CB8AC3E}">
        <p14:creationId xmlns:p14="http://schemas.microsoft.com/office/powerpoint/2010/main" val="128774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TRF In </a:t>
            </a:r>
          </a:p>
        </p:txBody>
      </p:sp>
      <p:sp>
        <p:nvSpPr>
          <p:cNvPr id="4" name="Slide Number Placeholder 3"/>
          <p:cNvSpPr>
            <a:spLocks noGrp="1"/>
          </p:cNvSpPr>
          <p:nvPr>
            <p:ph type="sldNum" sz="quarter" idx="10"/>
          </p:nvPr>
        </p:nvSpPr>
        <p:spPr/>
        <p:txBody>
          <a:bodyPr/>
          <a:lstStyle/>
          <a:p>
            <a:fld id="{7142CAA4-7410-4C55-B424-1FEB01314737}" type="slidenum">
              <a:rPr lang="en-US" smtClean="0"/>
              <a:t>4</a:t>
            </a:fld>
            <a:endParaRPr lang="en-US" dirty="0"/>
          </a:p>
        </p:txBody>
      </p:sp>
    </p:spTree>
    <p:extLst>
      <p:ext uri="{BB962C8B-B14F-4D97-AF65-F5344CB8AC3E}">
        <p14:creationId xmlns:p14="http://schemas.microsoft.com/office/powerpoint/2010/main" val="107687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5</a:t>
            </a:fld>
            <a:endParaRPr lang="en-US" dirty="0"/>
          </a:p>
        </p:txBody>
      </p:sp>
    </p:spTree>
    <p:extLst>
      <p:ext uri="{BB962C8B-B14F-4D97-AF65-F5344CB8AC3E}">
        <p14:creationId xmlns:p14="http://schemas.microsoft.com/office/powerpoint/2010/main" val="229851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7</a:t>
            </a:fld>
            <a:endParaRPr lang="en-US" dirty="0"/>
          </a:p>
        </p:txBody>
      </p:sp>
    </p:spTree>
    <p:extLst>
      <p:ext uri="{BB962C8B-B14F-4D97-AF65-F5344CB8AC3E}">
        <p14:creationId xmlns:p14="http://schemas.microsoft.com/office/powerpoint/2010/main" val="287248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42CAA4-7410-4C55-B424-1FEB01314737}" type="slidenum">
              <a:rPr lang="en-US" smtClean="0"/>
              <a:t>9</a:t>
            </a:fld>
            <a:endParaRPr lang="en-US" dirty="0"/>
          </a:p>
        </p:txBody>
      </p:sp>
    </p:spTree>
    <p:extLst>
      <p:ext uri="{BB962C8B-B14F-4D97-AF65-F5344CB8AC3E}">
        <p14:creationId xmlns:p14="http://schemas.microsoft.com/office/powerpoint/2010/main" val="248405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TRF In </a:t>
            </a:r>
          </a:p>
        </p:txBody>
      </p:sp>
      <p:sp>
        <p:nvSpPr>
          <p:cNvPr id="4" name="Slide Number Placeholder 3"/>
          <p:cNvSpPr>
            <a:spLocks noGrp="1"/>
          </p:cNvSpPr>
          <p:nvPr>
            <p:ph type="sldNum" sz="quarter" idx="10"/>
          </p:nvPr>
        </p:nvSpPr>
        <p:spPr/>
        <p:txBody>
          <a:bodyPr/>
          <a:lstStyle/>
          <a:p>
            <a:fld id="{7142CAA4-7410-4C55-B424-1FEB01314737}" type="slidenum">
              <a:rPr lang="en-US" smtClean="0"/>
              <a:t>11</a:t>
            </a:fld>
            <a:endParaRPr lang="en-US" dirty="0"/>
          </a:p>
        </p:txBody>
      </p:sp>
    </p:spTree>
    <p:extLst>
      <p:ext uri="{BB962C8B-B14F-4D97-AF65-F5344CB8AC3E}">
        <p14:creationId xmlns:p14="http://schemas.microsoft.com/office/powerpoint/2010/main" val="197889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3F4FC-B28C-429D-A89F-DE6401595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311D-6E15-749E-2DB3-2A8EEC574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7CD62-F950-18AE-FA7B-0AED3CC7C459}"/>
              </a:ext>
            </a:extLst>
          </p:cNvPr>
          <p:cNvSpPr>
            <a:spLocks noGrp="1"/>
          </p:cNvSpPr>
          <p:nvPr>
            <p:ph type="body" idx="1"/>
          </p:nvPr>
        </p:nvSpPr>
        <p:spPr/>
        <p:txBody>
          <a:bodyPr/>
          <a:lstStyle/>
          <a:p>
            <a:r>
              <a:rPr lang="en-US" dirty="0"/>
              <a:t>TRF In </a:t>
            </a:r>
          </a:p>
        </p:txBody>
      </p:sp>
      <p:sp>
        <p:nvSpPr>
          <p:cNvPr id="4" name="Slide Number Placeholder 3">
            <a:extLst>
              <a:ext uri="{FF2B5EF4-FFF2-40B4-BE49-F238E27FC236}">
                <a16:creationId xmlns:a16="http://schemas.microsoft.com/office/drawing/2014/main" id="{077A4507-4F67-1FE0-7BB4-B22F6531D6C9}"/>
              </a:ext>
            </a:extLst>
          </p:cNvPr>
          <p:cNvSpPr>
            <a:spLocks noGrp="1"/>
          </p:cNvSpPr>
          <p:nvPr>
            <p:ph type="sldNum" sz="quarter" idx="10"/>
          </p:nvPr>
        </p:nvSpPr>
        <p:spPr/>
        <p:txBody>
          <a:bodyPr/>
          <a:lstStyle/>
          <a:p>
            <a:fld id="{7142CAA4-7410-4C55-B424-1FEB01314737}" type="slidenum">
              <a:rPr lang="en-US" smtClean="0"/>
              <a:t>12</a:t>
            </a:fld>
            <a:endParaRPr lang="en-US" dirty="0"/>
          </a:p>
        </p:txBody>
      </p:sp>
    </p:spTree>
    <p:extLst>
      <p:ext uri="{BB962C8B-B14F-4D97-AF65-F5344CB8AC3E}">
        <p14:creationId xmlns:p14="http://schemas.microsoft.com/office/powerpoint/2010/main" val="376823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72949-8BFD-F861-A05C-1C7EEA2F9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3252E-3BF1-8A8E-DD03-19DA2D501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EE952B-1AF9-F1DB-EA2E-23D0C0BBA08B}"/>
              </a:ext>
            </a:extLst>
          </p:cNvPr>
          <p:cNvSpPr>
            <a:spLocks noGrp="1"/>
          </p:cNvSpPr>
          <p:nvPr>
            <p:ph type="body" idx="1"/>
          </p:nvPr>
        </p:nvSpPr>
        <p:spPr/>
        <p:txBody>
          <a:bodyPr/>
          <a:lstStyle/>
          <a:p>
            <a:r>
              <a:rPr lang="en-US" dirty="0"/>
              <a:t>TRF In </a:t>
            </a:r>
          </a:p>
        </p:txBody>
      </p:sp>
      <p:sp>
        <p:nvSpPr>
          <p:cNvPr id="4" name="Slide Number Placeholder 3">
            <a:extLst>
              <a:ext uri="{FF2B5EF4-FFF2-40B4-BE49-F238E27FC236}">
                <a16:creationId xmlns:a16="http://schemas.microsoft.com/office/drawing/2014/main" id="{18BA25F7-011C-18AF-B49E-96B64EB715A7}"/>
              </a:ext>
            </a:extLst>
          </p:cNvPr>
          <p:cNvSpPr>
            <a:spLocks noGrp="1"/>
          </p:cNvSpPr>
          <p:nvPr>
            <p:ph type="sldNum" sz="quarter" idx="10"/>
          </p:nvPr>
        </p:nvSpPr>
        <p:spPr/>
        <p:txBody>
          <a:bodyPr/>
          <a:lstStyle/>
          <a:p>
            <a:fld id="{7142CAA4-7410-4C55-B424-1FEB01314737}" type="slidenum">
              <a:rPr lang="en-US" smtClean="0"/>
              <a:t>13</a:t>
            </a:fld>
            <a:endParaRPr lang="en-US" dirty="0"/>
          </a:p>
        </p:txBody>
      </p:sp>
    </p:spTree>
    <p:extLst>
      <p:ext uri="{BB962C8B-B14F-4D97-AF65-F5344CB8AC3E}">
        <p14:creationId xmlns:p14="http://schemas.microsoft.com/office/powerpoint/2010/main" val="257666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3319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559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8117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13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381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2791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215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77508803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255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650356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75409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8091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09881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2696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12628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78497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13794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2/18/2025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A7583577-C278-4810-6221-644272DEB48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026533" y="207677"/>
            <a:ext cx="948692" cy="1664373"/>
          </a:xfrm>
          <a:prstGeom prst="rect">
            <a:avLst/>
          </a:prstGeom>
        </p:spPr>
      </p:pic>
    </p:spTree>
    <p:extLst>
      <p:ext uri="{BB962C8B-B14F-4D97-AF65-F5344CB8AC3E}">
        <p14:creationId xmlns:p14="http://schemas.microsoft.com/office/powerpoint/2010/main" val="2252584382"/>
      </p:ext>
    </p:extLst>
  </p:cSld>
  <p:clrMap bg1="dk1" tx1="lt1" bg2="dk2" tx2="lt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 id="2147484495" r:id="rId12"/>
    <p:sldLayoutId id="2147484496" r:id="rId13"/>
    <p:sldLayoutId id="2147484497" r:id="rId14"/>
    <p:sldLayoutId id="2147484498" r:id="rId15"/>
    <p:sldLayoutId id="2147484499" r:id="rId16"/>
    <p:sldLayoutId id="2147484500" r:id="rId17"/>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comments" Target="../comments/comment4.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comments" Target="../comments/comment5.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omments" Target="../comments/comment6.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comments" Target="../comments/commen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94586" y="670693"/>
            <a:ext cx="6588253" cy="3021741"/>
          </a:xfrm>
        </p:spPr>
        <p:txBody>
          <a:bodyPr>
            <a:normAutofit/>
          </a:bodyPr>
          <a:lstStyle/>
          <a:p>
            <a:pPr algn="l"/>
            <a:r>
              <a:rPr lang="en-US" sz="5400" b="1" dirty="0">
                <a:cs typeface="Calibri Light" panose="020F0302020204030204" pitchFamily="34" charset="0"/>
              </a:rPr>
              <a:t>Fiscal Year 2024-25</a:t>
            </a:r>
            <a:br>
              <a:rPr lang="en-US" sz="5400" b="1" dirty="0">
                <a:cs typeface="Calibri Light" panose="020F0302020204030204" pitchFamily="34" charset="0"/>
              </a:rPr>
            </a:br>
            <a:r>
              <a:rPr lang="en-US" sz="5400" b="1" dirty="0">
                <a:cs typeface="Calibri Light" panose="020F0302020204030204" pitchFamily="34" charset="0"/>
              </a:rPr>
              <a:t>MID-YEAR Budget Review</a:t>
            </a:r>
          </a:p>
        </p:txBody>
      </p:sp>
      <p:sp>
        <p:nvSpPr>
          <p:cNvPr id="3" name="Subtitle 2"/>
          <p:cNvSpPr>
            <a:spLocks noGrp="1"/>
          </p:cNvSpPr>
          <p:nvPr>
            <p:ph type="subTitle" idx="1"/>
          </p:nvPr>
        </p:nvSpPr>
        <p:spPr>
          <a:xfrm>
            <a:off x="4391443" y="4377557"/>
            <a:ext cx="6654928" cy="1809750"/>
          </a:xfrm>
        </p:spPr>
        <p:txBody>
          <a:bodyPr>
            <a:normAutofit/>
          </a:bodyPr>
          <a:lstStyle/>
          <a:p>
            <a:pPr algn="l"/>
            <a:r>
              <a:rPr lang="en-US" sz="4400" dirty="0">
                <a:cs typeface="Calibri Light" panose="020F0302020204030204" pitchFamily="34" charset="0"/>
              </a:rPr>
              <a:t>February 18, 2025</a:t>
            </a:r>
            <a:endParaRPr lang="en-US" sz="4400" dirty="0">
              <a:latin typeface="+mn-lt"/>
              <a:cs typeface="Calibri Light" panose="020F0302020204030204" pitchFamily="34" charset="0"/>
            </a:endParaRPr>
          </a:p>
        </p:txBody>
      </p:sp>
      <p:pic>
        <p:nvPicPr>
          <p:cNvPr id="5" name="Picture 4" descr="Logo&#10;&#10;AI-generated content may be incorrect.">
            <a:extLst>
              <a:ext uri="{FF2B5EF4-FFF2-40B4-BE49-F238E27FC236}">
                <a16:creationId xmlns:a16="http://schemas.microsoft.com/office/drawing/2014/main" id="{D1B25B55-508D-189A-2747-D30272A011C0}"/>
              </a:ext>
            </a:extLst>
          </p:cNvPr>
          <p:cNvPicPr>
            <a:picLocks noChangeAspect="1"/>
          </p:cNvPicPr>
          <p:nvPr/>
        </p:nvPicPr>
        <p:blipFill>
          <a:blip r:embed="rId4"/>
          <a:stretch>
            <a:fillRect/>
          </a:stretch>
        </p:blipFill>
        <p:spPr>
          <a:xfrm>
            <a:off x="701780" y="670694"/>
            <a:ext cx="2830102" cy="4963678"/>
          </a:xfrm>
          <a:prstGeom prst="rect">
            <a:avLst/>
          </a:prstGeom>
        </p:spPr>
      </p:pic>
    </p:spTree>
    <p:extLst>
      <p:ext uri="{BB962C8B-B14F-4D97-AF65-F5344CB8AC3E}">
        <p14:creationId xmlns:p14="http://schemas.microsoft.com/office/powerpoint/2010/main" val="7513586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Fiscal Year 2024-25 </a:t>
            </a:r>
            <a:br>
              <a:rPr lang="en-US" sz="6000" b="1" dirty="0"/>
            </a:br>
            <a:r>
              <a:rPr lang="en-US" sz="6000" b="1" dirty="0"/>
              <a:t>Mid-year Budget REVIEW</a:t>
            </a:r>
          </a:p>
        </p:txBody>
      </p:sp>
    </p:spTree>
    <p:extLst>
      <p:ext uri="{BB962C8B-B14F-4D97-AF65-F5344CB8AC3E}">
        <p14:creationId xmlns:p14="http://schemas.microsoft.com/office/powerpoint/2010/main" val="7219931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83CBC2-083E-41D3-8F38-DF7D3E2D1BB8}"/>
              </a:ext>
            </a:extLst>
          </p:cNvPr>
          <p:cNvSpPr>
            <a:spLocks noGrp="1"/>
          </p:cNvSpPr>
          <p:nvPr>
            <p:ph type="title"/>
          </p:nvPr>
        </p:nvSpPr>
        <p:spPr>
          <a:xfrm>
            <a:off x="611078" y="304801"/>
            <a:ext cx="10969844" cy="884464"/>
          </a:xfrm>
        </p:spPr>
        <p:txBody>
          <a:bodyPr>
            <a:normAutofit/>
          </a:bodyPr>
          <a:lstStyle/>
          <a:p>
            <a:pPr algn="ctr"/>
            <a:r>
              <a:rPr lang="en-US" sz="4000" dirty="0"/>
              <a:t>FY 2024-25 General Fund Review</a:t>
            </a:r>
          </a:p>
        </p:txBody>
      </p:sp>
      <p:graphicFrame>
        <p:nvGraphicFramePr>
          <p:cNvPr id="7" name="Object 6">
            <a:extLst>
              <a:ext uri="{FF2B5EF4-FFF2-40B4-BE49-F238E27FC236}">
                <a16:creationId xmlns:a16="http://schemas.microsoft.com/office/drawing/2014/main" id="{11D9AF01-6BA1-45A5-AEA6-B8D5F2EC33EB}"/>
              </a:ext>
            </a:extLst>
          </p:cNvPr>
          <p:cNvGraphicFramePr>
            <a:graphicFrameLocks noChangeAspect="1"/>
          </p:cNvGraphicFramePr>
          <p:nvPr>
            <p:extLst>
              <p:ext uri="{D42A27DB-BD31-4B8C-83A1-F6EECF244321}">
                <p14:modId xmlns:p14="http://schemas.microsoft.com/office/powerpoint/2010/main" val="2770257021"/>
              </p:ext>
            </p:extLst>
          </p:nvPr>
        </p:nvGraphicFramePr>
        <p:xfrm>
          <a:off x="808038" y="1028700"/>
          <a:ext cx="10575925" cy="5657850"/>
        </p:xfrm>
        <a:graphic>
          <a:graphicData uri="http://schemas.openxmlformats.org/presentationml/2006/ole">
            <mc:AlternateContent xmlns:mc="http://schemas.openxmlformats.org/markup-compatibility/2006">
              <mc:Choice xmlns:v="urn:schemas-microsoft-com:vml" Requires="v">
                <p:oleObj name="Worksheet" r:id="rId3" imgW="7562688" imgH="4048125" progId="Excel.Sheet.12">
                  <p:embed/>
                </p:oleObj>
              </mc:Choice>
              <mc:Fallback>
                <p:oleObj name="Worksheet" r:id="rId3" imgW="7562688" imgH="4048125" progId="Excel.Sheet.12">
                  <p:embed/>
                  <p:pic>
                    <p:nvPicPr>
                      <p:cNvPr id="7" name="Object 6">
                        <a:extLst>
                          <a:ext uri="{FF2B5EF4-FFF2-40B4-BE49-F238E27FC236}">
                            <a16:creationId xmlns:a16="http://schemas.microsoft.com/office/drawing/2014/main" id="{11D9AF01-6BA1-45A5-AEA6-B8D5F2EC33EB}"/>
                          </a:ext>
                        </a:extLst>
                      </p:cNvPr>
                      <p:cNvPicPr/>
                      <p:nvPr/>
                    </p:nvPicPr>
                    <p:blipFill>
                      <a:blip r:embed="rId4"/>
                      <a:stretch>
                        <a:fillRect/>
                      </a:stretch>
                    </p:blipFill>
                    <p:spPr>
                      <a:xfrm>
                        <a:off x="808038" y="1028700"/>
                        <a:ext cx="10575925" cy="5657850"/>
                      </a:xfrm>
                      <a:prstGeom prst="rect">
                        <a:avLst/>
                      </a:prstGeom>
                    </p:spPr>
                  </p:pic>
                </p:oleObj>
              </mc:Fallback>
            </mc:AlternateContent>
          </a:graphicData>
        </a:graphic>
      </p:graphicFrame>
    </p:spTree>
    <p:extLst>
      <p:ext uri="{BB962C8B-B14F-4D97-AF65-F5344CB8AC3E}">
        <p14:creationId xmlns:p14="http://schemas.microsoft.com/office/powerpoint/2010/main" val="26833418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8F08-F651-E946-66C5-29B06FF2C59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9A9F4D6-0FE1-AC48-C992-FD86C2BDB3C4}"/>
              </a:ext>
            </a:extLst>
          </p:cNvPr>
          <p:cNvSpPr>
            <a:spLocks noGrp="1"/>
          </p:cNvSpPr>
          <p:nvPr>
            <p:ph type="title"/>
          </p:nvPr>
        </p:nvSpPr>
        <p:spPr>
          <a:xfrm>
            <a:off x="611078" y="304801"/>
            <a:ext cx="10969844" cy="884464"/>
          </a:xfrm>
        </p:spPr>
        <p:txBody>
          <a:bodyPr>
            <a:normAutofit/>
          </a:bodyPr>
          <a:lstStyle/>
          <a:p>
            <a:pPr algn="ctr"/>
            <a:r>
              <a:rPr lang="en-US" sz="4000" dirty="0"/>
              <a:t>FY 2024-25 General Fund Review</a:t>
            </a:r>
          </a:p>
        </p:txBody>
      </p:sp>
      <p:graphicFrame>
        <p:nvGraphicFramePr>
          <p:cNvPr id="7" name="Object 6">
            <a:extLst>
              <a:ext uri="{FF2B5EF4-FFF2-40B4-BE49-F238E27FC236}">
                <a16:creationId xmlns:a16="http://schemas.microsoft.com/office/drawing/2014/main" id="{6D046FBA-2EF8-9EF5-A60B-0381F5CEA414}"/>
              </a:ext>
            </a:extLst>
          </p:cNvPr>
          <p:cNvGraphicFramePr>
            <a:graphicFrameLocks noChangeAspect="1"/>
          </p:cNvGraphicFramePr>
          <p:nvPr>
            <p:extLst>
              <p:ext uri="{D42A27DB-BD31-4B8C-83A1-F6EECF244321}">
                <p14:modId xmlns:p14="http://schemas.microsoft.com/office/powerpoint/2010/main" val="258513922"/>
              </p:ext>
            </p:extLst>
          </p:nvPr>
        </p:nvGraphicFramePr>
        <p:xfrm>
          <a:off x="277812" y="1389062"/>
          <a:ext cx="11636375" cy="5468938"/>
        </p:xfrm>
        <a:graphic>
          <a:graphicData uri="http://schemas.openxmlformats.org/presentationml/2006/ole">
            <mc:AlternateContent xmlns:mc="http://schemas.openxmlformats.org/markup-compatibility/2006">
              <mc:Choice xmlns:v="urn:schemas-microsoft-com:vml" Requires="v">
                <p:oleObj name="Worksheet" r:id="rId3" imgW="8162874" imgH="3838575" progId="Excel.Sheet.12">
                  <p:embed/>
                </p:oleObj>
              </mc:Choice>
              <mc:Fallback>
                <p:oleObj name="Worksheet" r:id="rId3" imgW="8162874" imgH="3838575" progId="Excel.Sheet.12">
                  <p:embed/>
                  <p:pic>
                    <p:nvPicPr>
                      <p:cNvPr id="7" name="Object 6">
                        <a:extLst>
                          <a:ext uri="{FF2B5EF4-FFF2-40B4-BE49-F238E27FC236}">
                            <a16:creationId xmlns:a16="http://schemas.microsoft.com/office/drawing/2014/main" id="{11D9AF01-6BA1-45A5-AEA6-B8D5F2EC33EB}"/>
                          </a:ext>
                        </a:extLst>
                      </p:cNvPr>
                      <p:cNvPicPr/>
                      <p:nvPr/>
                    </p:nvPicPr>
                    <p:blipFill>
                      <a:blip r:embed="rId4"/>
                      <a:stretch>
                        <a:fillRect/>
                      </a:stretch>
                    </p:blipFill>
                    <p:spPr>
                      <a:xfrm>
                        <a:off x="277812" y="1389062"/>
                        <a:ext cx="11636375" cy="5468938"/>
                      </a:xfrm>
                      <a:prstGeom prst="rect">
                        <a:avLst/>
                      </a:prstGeom>
                    </p:spPr>
                  </p:pic>
                </p:oleObj>
              </mc:Fallback>
            </mc:AlternateContent>
          </a:graphicData>
        </a:graphic>
      </p:graphicFrame>
    </p:spTree>
    <p:extLst>
      <p:ext uri="{BB962C8B-B14F-4D97-AF65-F5344CB8AC3E}">
        <p14:creationId xmlns:p14="http://schemas.microsoft.com/office/powerpoint/2010/main" val="221740496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AEF19-BD40-2A03-7516-24594B4F54D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11834CD-CAA6-90B3-8982-72936849A5CF}"/>
              </a:ext>
            </a:extLst>
          </p:cNvPr>
          <p:cNvSpPr>
            <a:spLocks noGrp="1"/>
          </p:cNvSpPr>
          <p:nvPr>
            <p:ph type="title"/>
          </p:nvPr>
        </p:nvSpPr>
        <p:spPr>
          <a:xfrm>
            <a:off x="611078" y="304801"/>
            <a:ext cx="10969844" cy="884464"/>
          </a:xfrm>
        </p:spPr>
        <p:txBody>
          <a:bodyPr>
            <a:normAutofit/>
          </a:bodyPr>
          <a:lstStyle/>
          <a:p>
            <a:pPr algn="ctr"/>
            <a:r>
              <a:rPr lang="en-US" sz="3900" b="1" dirty="0"/>
              <a:t>Overview of FY 2024-25 </a:t>
            </a:r>
          </a:p>
        </p:txBody>
      </p:sp>
      <p:graphicFrame>
        <p:nvGraphicFramePr>
          <p:cNvPr id="7" name="Object 6">
            <a:extLst>
              <a:ext uri="{FF2B5EF4-FFF2-40B4-BE49-F238E27FC236}">
                <a16:creationId xmlns:a16="http://schemas.microsoft.com/office/drawing/2014/main" id="{1AF6C360-0ED6-B42F-8243-F6150A649378}"/>
              </a:ext>
            </a:extLst>
          </p:cNvPr>
          <p:cNvGraphicFramePr>
            <a:graphicFrameLocks noChangeAspect="1"/>
          </p:cNvGraphicFramePr>
          <p:nvPr>
            <p:extLst>
              <p:ext uri="{D42A27DB-BD31-4B8C-83A1-F6EECF244321}">
                <p14:modId xmlns:p14="http://schemas.microsoft.com/office/powerpoint/2010/main" val="3119783042"/>
              </p:ext>
            </p:extLst>
          </p:nvPr>
        </p:nvGraphicFramePr>
        <p:xfrm>
          <a:off x="434041" y="1713252"/>
          <a:ext cx="11323917" cy="5086662"/>
        </p:xfrm>
        <a:graphic>
          <a:graphicData uri="http://schemas.openxmlformats.org/presentationml/2006/ole">
            <mc:AlternateContent xmlns:mc="http://schemas.openxmlformats.org/markup-compatibility/2006">
              <mc:Choice xmlns:v="urn:schemas-microsoft-com:vml" Requires="v">
                <p:oleObj name="Worksheet" r:id="rId3" imgW="8477088" imgH="3810000" progId="Excel.Sheet.12">
                  <p:embed/>
                </p:oleObj>
              </mc:Choice>
              <mc:Fallback>
                <p:oleObj name="Worksheet" r:id="rId3" imgW="8477088" imgH="3810000" progId="Excel.Sheet.12">
                  <p:embed/>
                  <p:pic>
                    <p:nvPicPr>
                      <p:cNvPr id="7" name="Object 6">
                        <a:extLst>
                          <a:ext uri="{FF2B5EF4-FFF2-40B4-BE49-F238E27FC236}">
                            <a16:creationId xmlns:a16="http://schemas.microsoft.com/office/drawing/2014/main" id="{11D9AF01-6BA1-45A5-AEA6-B8D5F2EC33EB}"/>
                          </a:ext>
                        </a:extLst>
                      </p:cNvPr>
                      <p:cNvPicPr/>
                      <p:nvPr/>
                    </p:nvPicPr>
                    <p:blipFill>
                      <a:blip r:embed="rId4"/>
                      <a:stretch>
                        <a:fillRect/>
                      </a:stretch>
                    </p:blipFill>
                    <p:spPr>
                      <a:xfrm>
                        <a:off x="434041" y="1713252"/>
                        <a:ext cx="11323917" cy="508666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482B365-CB68-D85F-EC6B-0495BC0B2B14}"/>
              </a:ext>
            </a:extLst>
          </p:cNvPr>
          <p:cNvSpPr txBox="1"/>
          <p:nvPr/>
        </p:nvSpPr>
        <p:spPr>
          <a:xfrm>
            <a:off x="611078" y="1190032"/>
            <a:ext cx="6094378" cy="523220"/>
          </a:xfrm>
          <a:prstGeom prst="rect">
            <a:avLst/>
          </a:prstGeom>
          <a:noFill/>
        </p:spPr>
        <p:txBody>
          <a:bodyPr wrap="square">
            <a:spAutoFit/>
          </a:bodyPr>
          <a:lstStyle/>
          <a:p>
            <a:pPr marL="461963" lvl="1" indent="-461963">
              <a:spcBef>
                <a:spcPts val="1200"/>
              </a:spcBef>
              <a:spcAft>
                <a:spcPts val="0"/>
              </a:spcAft>
              <a:buFont typeface="Wingdings" panose="05000000000000000000" pitchFamily="2" charset="2"/>
              <a:buChar char="v"/>
            </a:pPr>
            <a:r>
              <a:rPr lang="en-US" sz="2800" dirty="0">
                <a:solidFill>
                  <a:schemeClr val="tx1"/>
                </a:solidFill>
              </a:rPr>
              <a:t>General Fund Operating Fund</a:t>
            </a:r>
          </a:p>
        </p:txBody>
      </p:sp>
    </p:spTree>
    <p:extLst>
      <p:ext uri="{BB962C8B-B14F-4D97-AF65-F5344CB8AC3E}">
        <p14:creationId xmlns:p14="http://schemas.microsoft.com/office/powerpoint/2010/main" val="233531675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3A69F8B-EB2D-4242-8707-F11C60F27268}"/>
              </a:ext>
            </a:extLst>
          </p:cNvPr>
          <p:cNvGraphicFramePr>
            <a:graphicFrameLocks noChangeAspect="1"/>
          </p:cNvGraphicFramePr>
          <p:nvPr>
            <p:extLst>
              <p:ext uri="{D42A27DB-BD31-4B8C-83A1-F6EECF244321}">
                <p14:modId xmlns:p14="http://schemas.microsoft.com/office/powerpoint/2010/main" val="1444310733"/>
              </p:ext>
            </p:extLst>
          </p:nvPr>
        </p:nvGraphicFramePr>
        <p:xfrm>
          <a:off x="231441" y="1419225"/>
          <a:ext cx="11729117" cy="5332557"/>
        </p:xfrm>
        <a:graphic>
          <a:graphicData uri="http://schemas.openxmlformats.org/presentationml/2006/ole">
            <mc:AlternateContent xmlns:mc="http://schemas.openxmlformats.org/markup-compatibility/2006">
              <mc:Choice xmlns:v="urn:schemas-microsoft-com:vml" Requires="v">
                <p:oleObj name="Worksheet" r:id="rId3" imgW="7353329" imgH="3190875" progId="Excel.Sheet.12">
                  <p:embed/>
                </p:oleObj>
              </mc:Choice>
              <mc:Fallback>
                <p:oleObj name="Worksheet" r:id="rId3" imgW="7353329" imgH="3190875" progId="Excel.Sheet.12">
                  <p:embed/>
                  <p:pic>
                    <p:nvPicPr>
                      <p:cNvPr id="4" name="Object 3">
                        <a:extLst>
                          <a:ext uri="{FF2B5EF4-FFF2-40B4-BE49-F238E27FC236}">
                            <a16:creationId xmlns:a16="http://schemas.microsoft.com/office/drawing/2014/main" id="{63A69F8B-EB2D-4242-8707-F11C60F27268}"/>
                          </a:ext>
                        </a:extLst>
                      </p:cNvPr>
                      <p:cNvPicPr/>
                      <p:nvPr/>
                    </p:nvPicPr>
                    <p:blipFill>
                      <a:blip r:embed="rId4"/>
                      <a:stretch>
                        <a:fillRect/>
                      </a:stretch>
                    </p:blipFill>
                    <p:spPr>
                      <a:xfrm>
                        <a:off x="231441" y="1419225"/>
                        <a:ext cx="11729117" cy="5332557"/>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D583CBC2-083E-41D3-8F38-DF7D3E2D1BB8}"/>
              </a:ext>
            </a:extLst>
          </p:cNvPr>
          <p:cNvSpPr>
            <a:spLocks noGrp="1"/>
          </p:cNvSpPr>
          <p:nvPr>
            <p:ph type="title"/>
          </p:nvPr>
        </p:nvSpPr>
        <p:spPr>
          <a:xfrm>
            <a:off x="1145512" y="337002"/>
            <a:ext cx="10353761" cy="1082223"/>
          </a:xfrm>
        </p:spPr>
        <p:txBody>
          <a:bodyPr>
            <a:normAutofit/>
          </a:bodyPr>
          <a:lstStyle/>
          <a:p>
            <a:pPr algn="ctr"/>
            <a:r>
              <a:rPr lang="en-US" sz="4000" dirty="0"/>
              <a:t>GENERAL FUND Revenue SUMMARY</a:t>
            </a:r>
          </a:p>
        </p:txBody>
      </p:sp>
    </p:spTree>
    <p:extLst>
      <p:ext uri="{BB962C8B-B14F-4D97-AF65-F5344CB8AC3E}">
        <p14:creationId xmlns:p14="http://schemas.microsoft.com/office/powerpoint/2010/main" val="180151179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3A69F8B-EB2D-4242-8707-F11C60F27268}"/>
              </a:ext>
            </a:extLst>
          </p:cNvPr>
          <p:cNvGraphicFramePr>
            <a:graphicFrameLocks noChangeAspect="1"/>
          </p:cNvGraphicFramePr>
          <p:nvPr>
            <p:extLst>
              <p:ext uri="{D42A27DB-BD31-4B8C-83A1-F6EECF244321}">
                <p14:modId xmlns:p14="http://schemas.microsoft.com/office/powerpoint/2010/main" val="1442334791"/>
              </p:ext>
            </p:extLst>
          </p:nvPr>
        </p:nvGraphicFramePr>
        <p:xfrm>
          <a:off x="263626" y="1612490"/>
          <a:ext cx="11664748" cy="5167002"/>
        </p:xfrm>
        <a:graphic>
          <a:graphicData uri="http://schemas.openxmlformats.org/presentationml/2006/ole">
            <mc:AlternateContent xmlns:mc="http://schemas.openxmlformats.org/markup-compatibility/2006">
              <mc:Choice xmlns:v="urn:schemas-microsoft-com:vml" Requires="v">
                <p:oleObj name="Worksheet" r:id="rId3" imgW="7000985" imgH="2924175" progId="Excel.Sheet.12">
                  <p:embed/>
                </p:oleObj>
              </mc:Choice>
              <mc:Fallback>
                <p:oleObj name="Worksheet" r:id="rId3" imgW="7000985" imgH="2924175" progId="Excel.Sheet.12">
                  <p:embed/>
                  <p:pic>
                    <p:nvPicPr>
                      <p:cNvPr id="4" name="Object 3">
                        <a:extLst>
                          <a:ext uri="{FF2B5EF4-FFF2-40B4-BE49-F238E27FC236}">
                            <a16:creationId xmlns:a16="http://schemas.microsoft.com/office/drawing/2014/main" id="{63A69F8B-EB2D-4242-8707-F11C60F27268}"/>
                          </a:ext>
                        </a:extLst>
                      </p:cNvPr>
                      <p:cNvPicPr/>
                      <p:nvPr/>
                    </p:nvPicPr>
                    <p:blipFill>
                      <a:blip r:embed="rId4"/>
                      <a:stretch>
                        <a:fillRect/>
                      </a:stretch>
                    </p:blipFill>
                    <p:spPr>
                      <a:xfrm>
                        <a:off x="263626" y="1612490"/>
                        <a:ext cx="11664748" cy="5167002"/>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D583CBC2-083E-41D3-8F38-DF7D3E2D1BB8}"/>
              </a:ext>
            </a:extLst>
          </p:cNvPr>
          <p:cNvSpPr>
            <a:spLocks noGrp="1"/>
          </p:cNvSpPr>
          <p:nvPr>
            <p:ph type="title"/>
          </p:nvPr>
        </p:nvSpPr>
        <p:spPr>
          <a:xfrm>
            <a:off x="1256349" y="472146"/>
            <a:ext cx="10353761" cy="794679"/>
          </a:xfrm>
        </p:spPr>
        <p:txBody>
          <a:bodyPr>
            <a:normAutofit/>
          </a:bodyPr>
          <a:lstStyle/>
          <a:p>
            <a:pPr algn="ctr"/>
            <a:r>
              <a:rPr lang="en-US" sz="4000" dirty="0"/>
              <a:t>TAXES Revenue</a:t>
            </a:r>
          </a:p>
        </p:txBody>
      </p:sp>
    </p:spTree>
    <p:extLst>
      <p:ext uri="{BB962C8B-B14F-4D97-AF65-F5344CB8AC3E}">
        <p14:creationId xmlns:p14="http://schemas.microsoft.com/office/powerpoint/2010/main" val="18526856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3A69F8B-EB2D-4242-8707-F11C60F27268}"/>
              </a:ext>
            </a:extLst>
          </p:cNvPr>
          <p:cNvGraphicFramePr>
            <a:graphicFrameLocks noChangeAspect="1"/>
          </p:cNvGraphicFramePr>
          <p:nvPr>
            <p:extLst>
              <p:ext uri="{D42A27DB-BD31-4B8C-83A1-F6EECF244321}">
                <p14:modId xmlns:p14="http://schemas.microsoft.com/office/powerpoint/2010/main" val="513684381"/>
              </p:ext>
            </p:extLst>
          </p:nvPr>
        </p:nvGraphicFramePr>
        <p:xfrm>
          <a:off x="676275" y="1133476"/>
          <a:ext cx="10379492" cy="5589588"/>
        </p:xfrm>
        <a:graphic>
          <a:graphicData uri="http://schemas.openxmlformats.org/presentationml/2006/ole">
            <mc:AlternateContent xmlns:mc="http://schemas.openxmlformats.org/markup-compatibility/2006">
              <mc:Choice xmlns:v="urn:schemas-microsoft-com:vml" Requires="v">
                <p:oleObj name="Worksheet" r:id="rId3" imgW="7448653" imgH="4095750" progId="Excel.Sheet.12">
                  <p:embed/>
                </p:oleObj>
              </mc:Choice>
              <mc:Fallback>
                <p:oleObj name="Worksheet" r:id="rId3" imgW="7448653" imgH="4095750" progId="Excel.Sheet.12">
                  <p:embed/>
                  <p:pic>
                    <p:nvPicPr>
                      <p:cNvPr id="4" name="Object 3">
                        <a:extLst>
                          <a:ext uri="{FF2B5EF4-FFF2-40B4-BE49-F238E27FC236}">
                            <a16:creationId xmlns:a16="http://schemas.microsoft.com/office/drawing/2014/main" id="{63A69F8B-EB2D-4242-8707-F11C60F27268}"/>
                          </a:ext>
                        </a:extLst>
                      </p:cNvPr>
                      <p:cNvPicPr/>
                      <p:nvPr/>
                    </p:nvPicPr>
                    <p:blipFill>
                      <a:blip r:embed="rId4"/>
                      <a:stretch>
                        <a:fillRect/>
                      </a:stretch>
                    </p:blipFill>
                    <p:spPr>
                      <a:xfrm>
                        <a:off x="676275" y="1133476"/>
                        <a:ext cx="10379492" cy="5589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D583CBC2-083E-41D3-8F38-DF7D3E2D1BB8}"/>
              </a:ext>
            </a:extLst>
          </p:cNvPr>
          <p:cNvSpPr>
            <a:spLocks noGrp="1"/>
          </p:cNvSpPr>
          <p:nvPr>
            <p:ph type="title"/>
          </p:nvPr>
        </p:nvSpPr>
        <p:spPr>
          <a:xfrm>
            <a:off x="495300" y="226828"/>
            <a:ext cx="11182496" cy="1059047"/>
          </a:xfrm>
        </p:spPr>
        <p:txBody>
          <a:bodyPr>
            <a:normAutofit/>
          </a:bodyPr>
          <a:lstStyle/>
          <a:p>
            <a:pPr algn="ctr"/>
            <a:r>
              <a:rPr lang="en-US" sz="4800" dirty="0"/>
              <a:t>General Fund Expenditures</a:t>
            </a:r>
          </a:p>
        </p:txBody>
      </p:sp>
    </p:spTree>
    <p:extLst>
      <p:ext uri="{BB962C8B-B14F-4D97-AF65-F5344CB8AC3E}">
        <p14:creationId xmlns:p14="http://schemas.microsoft.com/office/powerpoint/2010/main" val="95078067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9B8FC90-1750-E89B-2F08-2F87C9C44377}"/>
              </a:ext>
            </a:extLst>
          </p:cNvPr>
          <p:cNvSpPr txBox="1">
            <a:spLocks/>
          </p:cNvSpPr>
          <p:nvPr/>
        </p:nvSpPr>
        <p:spPr>
          <a:xfrm>
            <a:off x="409575" y="1223050"/>
            <a:ext cx="11372850" cy="4826717"/>
          </a:xfrm>
          <a:prstGeom prst="rect">
            <a:avLst/>
          </a:prstGeom>
          <a:ln>
            <a:noFill/>
          </a:ln>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1963" lvl="1" indent="-461963">
              <a:spcBef>
                <a:spcPts val="1200"/>
              </a:spcBef>
              <a:spcAft>
                <a:spcPts val="0"/>
              </a:spcAft>
              <a:buFont typeface="Wingdings" panose="05000000000000000000" pitchFamily="2" charset="2"/>
              <a:buChar char="v"/>
            </a:pPr>
            <a:r>
              <a:rPr lang="en-US" sz="2800" dirty="0">
                <a:solidFill>
                  <a:schemeClr val="tx1"/>
                </a:solidFill>
              </a:rPr>
              <a:t>General Fund Operating Fund</a:t>
            </a:r>
          </a:p>
          <a:p>
            <a:pPr marL="914400" lvl="8" indent="-457200">
              <a:lnSpc>
                <a:spcPct val="100000"/>
              </a:lnSpc>
              <a:spcBef>
                <a:spcPts val="1200"/>
              </a:spcBef>
              <a:spcAft>
                <a:spcPts val="0"/>
              </a:spcAft>
              <a:buClr>
                <a:schemeClr val="tx1"/>
              </a:buClr>
              <a:buFont typeface="Wingdings" panose="05000000000000000000" pitchFamily="2" charset="2"/>
              <a:buChar char="§"/>
            </a:pPr>
            <a:r>
              <a:rPr lang="en-US" sz="2800" dirty="0">
                <a:solidFill>
                  <a:schemeClr val="tx1"/>
                </a:solidFill>
              </a:rPr>
              <a:t>Current FY24-25 estimate is a $2.3 million </a:t>
            </a:r>
            <a:r>
              <a:rPr lang="en-US" sz="2800" b="1" u="sng" dirty="0">
                <a:solidFill>
                  <a:srgbClr val="FF0000"/>
                </a:solidFill>
              </a:rPr>
              <a:t>deficit</a:t>
            </a:r>
          </a:p>
          <a:p>
            <a:pPr marL="914400" lvl="8" indent="-457200">
              <a:lnSpc>
                <a:spcPct val="100000"/>
              </a:lnSpc>
              <a:spcBef>
                <a:spcPts val="1200"/>
              </a:spcBef>
              <a:spcAft>
                <a:spcPts val="0"/>
              </a:spcAft>
              <a:buClr>
                <a:schemeClr val="tx1"/>
              </a:buClr>
              <a:buFont typeface="Wingdings" panose="05000000000000000000" pitchFamily="2" charset="2"/>
              <a:buChar char="§"/>
            </a:pPr>
            <a:r>
              <a:rPr lang="en-US" sz="2800" dirty="0">
                <a:solidFill>
                  <a:schemeClr val="tx1"/>
                </a:solidFill>
              </a:rPr>
              <a:t>Revenues expected to exceed budgeted amounts by $1.0M</a:t>
            </a:r>
          </a:p>
          <a:p>
            <a:pPr marL="1317625" lvl="8" indent="-457200">
              <a:lnSpc>
                <a:spcPct val="100000"/>
              </a:lnSpc>
              <a:spcBef>
                <a:spcPts val="1200"/>
              </a:spcBef>
              <a:spcAft>
                <a:spcPts val="0"/>
              </a:spcAft>
              <a:buClr>
                <a:schemeClr val="tx1"/>
              </a:buClr>
              <a:buFont typeface="Wingdings" panose="05000000000000000000" pitchFamily="2" charset="2"/>
              <a:buChar char="ü"/>
            </a:pPr>
            <a:r>
              <a:rPr lang="en-US" sz="2800" dirty="0">
                <a:solidFill>
                  <a:schemeClr val="tx1"/>
                </a:solidFill>
              </a:rPr>
              <a:t>Property taxes were higher than expected due to increased valuation</a:t>
            </a:r>
          </a:p>
          <a:p>
            <a:pPr marL="1317625" lvl="8" indent="-457200">
              <a:lnSpc>
                <a:spcPct val="100000"/>
              </a:lnSpc>
              <a:spcBef>
                <a:spcPts val="1200"/>
              </a:spcBef>
              <a:spcAft>
                <a:spcPts val="0"/>
              </a:spcAft>
              <a:buClr>
                <a:schemeClr val="tx1"/>
              </a:buClr>
              <a:buFont typeface="Wingdings" panose="05000000000000000000" pitchFamily="2" charset="2"/>
              <a:buChar char="ü"/>
            </a:pPr>
            <a:r>
              <a:rPr lang="en-US" sz="2800" dirty="0">
                <a:solidFill>
                  <a:schemeClr val="tx1"/>
                </a:solidFill>
              </a:rPr>
              <a:t>Sales taxes expected to be lower due to reduction in auto/fuel sales and lower spending in consumer goods</a:t>
            </a:r>
          </a:p>
          <a:p>
            <a:pPr marL="1317625" lvl="8" indent="-457200">
              <a:lnSpc>
                <a:spcPct val="100000"/>
              </a:lnSpc>
              <a:spcBef>
                <a:spcPts val="1200"/>
              </a:spcBef>
              <a:spcAft>
                <a:spcPts val="0"/>
              </a:spcAft>
              <a:buClr>
                <a:schemeClr val="tx1"/>
              </a:buClr>
              <a:buFont typeface="Wingdings" panose="05000000000000000000" pitchFamily="2" charset="2"/>
              <a:buChar char="ü"/>
            </a:pPr>
            <a:r>
              <a:rPr lang="en-US" sz="2800" dirty="0">
                <a:solidFill>
                  <a:schemeClr val="tx1"/>
                </a:solidFill>
              </a:rPr>
              <a:t>Interest earning higher than expected due to slower pace of rate cuts by the Federal Reserve</a:t>
            </a:r>
          </a:p>
        </p:txBody>
      </p:sp>
      <p:sp>
        <p:nvSpPr>
          <p:cNvPr id="3" name="Title 1">
            <a:extLst>
              <a:ext uri="{FF2B5EF4-FFF2-40B4-BE49-F238E27FC236}">
                <a16:creationId xmlns:a16="http://schemas.microsoft.com/office/drawing/2014/main" id="{1F6AE01E-17B8-C2FC-8C95-87A47005DD3F}"/>
              </a:ext>
            </a:extLst>
          </p:cNvPr>
          <p:cNvSpPr txBox="1">
            <a:spLocks/>
          </p:cNvSpPr>
          <p:nvPr/>
        </p:nvSpPr>
        <p:spPr>
          <a:xfrm>
            <a:off x="1066800" y="246246"/>
            <a:ext cx="10058400" cy="776727"/>
          </a:xfrm>
          <a:prstGeom prst="rect">
            <a:avLst/>
          </a:prstGeom>
        </p:spPr>
        <p:txBody>
          <a:bodyPr anchor="ctr">
            <a:normAutofit fontScale="97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4000" b="1" dirty="0"/>
              <a:t>Overview of FY 2024-25 </a:t>
            </a:r>
          </a:p>
        </p:txBody>
      </p:sp>
    </p:spTree>
    <p:extLst>
      <p:ext uri="{BB962C8B-B14F-4D97-AF65-F5344CB8AC3E}">
        <p14:creationId xmlns:p14="http://schemas.microsoft.com/office/powerpoint/2010/main" val="197646557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6439B-7DC9-D1BE-DBBD-636CF77BBD9A}"/>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584B153-109E-D103-773D-5483E38998E3}"/>
              </a:ext>
            </a:extLst>
          </p:cNvPr>
          <p:cNvSpPr txBox="1">
            <a:spLocks/>
          </p:cNvSpPr>
          <p:nvPr/>
        </p:nvSpPr>
        <p:spPr>
          <a:xfrm>
            <a:off x="214010" y="1268361"/>
            <a:ext cx="11722352" cy="5433996"/>
          </a:xfrm>
          <a:prstGeom prst="rect">
            <a:avLst/>
          </a:prstGeom>
          <a:ln>
            <a:noFill/>
          </a:ln>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1963" lvl="1" indent="-461963">
              <a:spcBef>
                <a:spcPts val="1200"/>
              </a:spcBef>
              <a:spcAft>
                <a:spcPts val="0"/>
              </a:spcAft>
              <a:buFont typeface="Wingdings" panose="05000000000000000000" pitchFamily="2" charset="2"/>
              <a:buChar char="v"/>
            </a:pPr>
            <a:r>
              <a:rPr lang="en-US" sz="2800" dirty="0">
                <a:solidFill>
                  <a:schemeClr val="tx1"/>
                </a:solidFill>
              </a:rPr>
              <a:t>General Fund Operating Fund</a:t>
            </a:r>
          </a:p>
          <a:p>
            <a:pPr marL="914400" lvl="8" indent="-457200">
              <a:lnSpc>
                <a:spcPct val="100000"/>
              </a:lnSpc>
              <a:spcBef>
                <a:spcPts val="1200"/>
              </a:spcBef>
              <a:spcAft>
                <a:spcPts val="0"/>
              </a:spcAft>
              <a:buClr>
                <a:schemeClr val="tx1"/>
              </a:buClr>
              <a:buFont typeface="Wingdings" panose="05000000000000000000" pitchFamily="2" charset="2"/>
              <a:buChar char="§"/>
            </a:pPr>
            <a:r>
              <a:rPr lang="en-US" sz="2800" dirty="0">
                <a:solidFill>
                  <a:schemeClr val="tx1"/>
                </a:solidFill>
              </a:rPr>
              <a:t>Expenditures under budget by $400K</a:t>
            </a:r>
          </a:p>
          <a:p>
            <a:pPr marL="1371600" lvl="8" indent="-457200">
              <a:lnSpc>
                <a:spcPct val="100000"/>
              </a:lnSpc>
              <a:spcBef>
                <a:spcPts val="1200"/>
              </a:spcBef>
              <a:spcAft>
                <a:spcPts val="0"/>
              </a:spcAft>
              <a:buClr>
                <a:schemeClr val="tx1"/>
              </a:buClr>
              <a:buFont typeface="Wingdings" panose="05000000000000000000" pitchFamily="2" charset="2"/>
              <a:buChar char="ü"/>
            </a:pPr>
            <a:r>
              <a:rPr lang="en-US" sz="2800" dirty="0">
                <a:solidFill>
                  <a:schemeClr val="tx1"/>
                </a:solidFill>
              </a:rPr>
              <a:t>Personnel Costs $700K under budget</a:t>
            </a:r>
          </a:p>
          <a:p>
            <a:pPr marL="1371600" lvl="8" indent="-457200">
              <a:lnSpc>
                <a:spcPct val="100000"/>
              </a:lnSpc>
              <a:spcBef>
                <a:spcPts val="1200"/>
              </a:spcBef>
              <a:spcAft>
                <a:spcPts val="0"/>
              </a:spcAft>
              <a:buClr>
                <a:schemeClr val="tx1"/>
              </a:buClr>
              <a:buFont typeface="Wingdings" panose="05000000000000000000" pitchFamily="2" charset="2"/>
              <a:buChar char="ü"/>
            </a:pPr>
            <a:r>
              <a:rPr lang="en-US" sz="2800" dirty="0">
                <a:solidFill>
                  <a:schemeClr val="tx1"/>
                </a:solidFill>
              </a:rPr>
              <a:t>Services and Supplies spending lower than expected</a:t>
            </a:r>
          </a:p>
          <a:p>
            <a:pPr marL="1371600" lvl="8" indent="-457200">
              <a:lnSpc>
                <a:spcPct val="100000"/>
              </a:lnSpc>
              <a:spcBef>
                <a:spcPts val="1200"/>
              </a:spcBef>
              <a:spcAft>
                <a:spcPts val="0"/>
              </a:spcAft>
              <a:buClr>
                <a:schemeClr val="tx1"/>
              </a:buClr>
              <a:buFont typeface="Wingdings" panose="05000000000000000000" pitchFamily="2" charset="2"/>
              <a:buChar char="ü"/>
            </a:pPr>
            <a:r>
              <a:rPr lang="en-US" sz="2800" dirty="0">
                <a:solidFill>
                  <a:schemeClr val="tx1"/>
                </a:solidFill>
              </a:rPr>
              <a:t>Operating budget savings offset by higher OT costs and vacation cash out</a:t>
            </a:r>
          </a:p>
        </p:txBody>
      </p:sp>
      <p:sp>
        <p:nvSpPr>
          <p:cNvPr id="3" name="Title 1">
            <a:extLst>
              <a:ext uri="{FF2B5EF4-FFF2-40B4-BE49-F238E27FC236}">
                <a16:creationId xmlns:a16="http://schemas.microsoft.com/office/drawing/2014/main" id="{BAB02388-848B-907D-4593-4D46C07E3F22}"/>
              </a:ext>
            </a:extLst>
          </p:cNvPr>
          <p:cNvSpPr txBox="1">
            <a:spLocks/>
          </p:cNvSpPr>
          <p:nvPr/>
        </p:nvSpPr>
        <p:spPr>
          <a:xfrm>
            <a:off x="1066800" y="285157"/>
            <a:ext cx="10058400" cy="776727"/>
          </a:xfrm>
          <a:prstGeom prst="rect">
            <a:avLst/>
          </a:prstGeom>
        </p:spPr>
        <p:txBody>
          <a:bodyPr anchor="ctr">
            <a:normAutofit fontScale="97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4000" b="1" dirty="0"/>
              <a:t>Overview of FY 2024-25 </a:t>
            </a:r>
          </a:p>
        </p:txBody>
      </p:sp>
    </p:spTree>
    <p:extLst>
      <p:ext uri="{BB962C8B-B14F-4D97-AF65-F5344CB8AC3E}">
        <p14:creationId xmlns:p14="http://schemas.microsoft.com/office/powerpoint/2010/main" val="19841403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AB465-456E-DD66-2FAE-C08E946041CF}"/>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467A13D-8569-8CC0-0C46-6474AF36E42B}"/>
              </a:ext>
            </a:extLst>
          </p:cNvPr>
          <p:cNvSpPr txBox="1">
            <a:spLocks/>
          </p:cNvSpPr>
          <p:nvPr/>
        </p:nvSpPr>
        <p:spPr>
          <a:xfrm>
            <a:off x="214010" y="1268361"/>
            <a:ext cx="11149315" cy="4960989"/>
          </a:xfrm>
          <a:prstGeom prst="rect">
            <a:avLst/>
          </a:prstGeom>
          <a:ln>
            <a:noFill/>
          </a:ln>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61963" lvl="1" indent="-461963">
              <a:spcBef>
                <a:spcPts val="1200"/>
              </a:spcBef>
              <a:spcAft>
                <a:spcPts val="0"/>
              </a:spcAft>
              <a:buFont typeface="Wingdings" panose="05000000000000000000" pitchFamily="2" charset="2"/>
              <a:buChar char="v"/>
            </a:pPr>
            <a:r>
              <a:rPr lang="en-US" sz="2800" dirty="0">
                <a:solidFill>
                  <a:schemeClr val="tx1"/>
                </a:solidFill>
              </a:rPr>
              <a:t>General Fund Operating Fund</a:t>
            </a:r>
          </a:p>
          <a:p>
            <a:pPr marL="1010603" lvl="4" indent="-457200">
              <a:spcBef>
                <a:spcPts val="1200"/>
              </a:spcBef>
              <a:spcAft>
                <a:spcPts val="0"/>
              </a:spcAft>
              <a:buFont typeface="Wingdings" panose="05000000000000000000" pitchFamily="2" charset="2"/>
              <a:buChar char="§"/>
            </a:pPr>
            <a:r>
              <a:rPr lang="en-US" sz="2600" dirty="0">
                <a:solidFill>
                  <a:schemeClr val="tx1"/>
                </a:solidFill>
              </a:rPr>
              <a:t>Staff will continue to actively manage costs to balance the budget for FY24-25.  </a:t>
            </a:r>
          </a:p>
          <a:p>
            <a:pPr marL="1010603" lvl="4" indent="-457200">
              <a:spcBef>
                <a:spcPts val="1200"/>
              </a:spcBef>
              <a:spcAft>
                <a:spcPts val="0"/>
              </a:spcAft>
              <a:buFont typeface="Wingdings" panose="05000000000000000000" pitchFamily="2" charset="2"/>
              <a:buChar char="§"/>
            </a:pPr>
            <a:r>
              <a:rPr lang="en-US" sz="2600" dirty="0">
                <a:solidFill>
                  <a:schemeClr val="tx1"/>
                </a:solidFill>
              </a:rPr>
              <a:t>City has sufficient reserves to cover the estimated operating deficit. </a:t>
            </a:r>
          </a:p>
          <a:p>
            <a:pPr marL="1010603" lvl="4" indent="-457200">
              <a:spcBef>
                <a:spcPts val="1200"/>
              </a:spcBef>
              <a:spcAft>
                <a:spcPts val="0"/>
              </a:spcAft>
              <a:buFont typeface="Wingdings" panose="05000000000000000000" pitchFamily="2" charset="2"/>
              <a:buChar char="§"/>
            </a:pPr>
            <a:r>
              <a:rPr lang="en-US" sz="2600" dirty="0">
                <a:solidFill>
                  <a:schemeClr val="tx1"/>
                </a:solidFill>
              </a:rPr>
              <a:t>With stronger than expected FY23-24 results, the City’s fund balance will end higher than expected at original budget adoption</a:t>
            </a:r>
          </a:p>
          <a:p>
            <a:pPr marL="1010603" lvl="4" indent="-457200">
              <a:spcBef>
                <a:spcPts val="1200"/>
              </a:spcBef>
              <a:spcAft>
                <a:spcPts val="0"/>
              </a:spcAft>
              <a:buFont typeface="Wingdings" panose="05000000000000000000" pitchFamily="2" charset="2"/>
              <a:buChar char="§"/>
            </a:pPr>
            <a:r>
              <a:rPr lang="en-US" sz="2600" dirty="0">
                <a:solidFill>
                  <a:schemeClr val="tx1"/>
                </a:solidFill>
              </a:rPr>
              <a:t>Staff will review operations and bring to Council a balanced budget for FY25-26</a:t>
            </a:r>
          </a:p>
          <a:p>
            <a:pPr marL="461963" lvl="1" indent="-457200">
              <a:spcBef>
                <a:spcPts val="1200"/>
              </a:spcBef>
              <a:spcAft>
                <a:spcPts val="0"/>
              </a:spcAft>
              <a:buFont typeface="Wingdings" panose="05000000000000000000" pitchFamily="2" charset="2"/>
              <a:buChar char="v"/>
            </a:pPr>
            <a:endParaRPr lang="en-US" sz="3000" b="1" u="sng" dirty="0">
              <a:solidFill>
                <a:schemeClr val="accent4"/>
              </a:solidFill>
            </a:endParaRPr>
          </a:p>
        </p:txBody>
      </p:sp>
      <p:sp>
        <p:nvSpPr>
          <p:cNvPr id="3" name="Title 1">
            <a:extLst>
              <a:ext uri="{FF2B5EF4-FFF2-40B4-BE49-F238E27FC236}">
                <a16:creationId xmlns:a16="http://schemas.microsoft.com/office/drawing/2014/main" id="{0A377855-022F-1DA3-1BD9-8F56F157411A}"/>
              </a:ext>
            </a:extLst>
          </p:cNvPr>
          <p:cNvSpPr txBox="1">
            <a:spLocks/>
          </p:cNvSpPr>
          <p:nvPr/>
        </p:nvSpPr>
        <p:spPr>
          <a:xfrm>
            <a:off x="1066800" y="285157"/>
            <a:ext cx="10058400" cy="776727"/>
          </a:xfrm>
          <a:prstGeom prst="rect">
            <a:avLst/>
          </a:prstGeom>
        </p:spPr>
        <p:txBody>
          <a:bodyPr anchor="ctr">
            <a:normAutofit fontScale="97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4000" b="1" dirty="0"/>
              <a:t>Overview of FY 2024-25 </a:t>
            </a:r>
          </a:p>
        </p:txBody>
      </p:sp>
    </p:spTree>
    <p:extLst>
      <p:ext uri="{BB962C8B-B14F-4D97-AF65-F5344CB8AC3E}">
        <p14:creationId xmlns:p14="http://schemas.microsoft.com/office/powerpoint/2010/main" val="215165466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889" y="1349680"/>
            <a:ext cx="2931320" cy="4449541"/>
          </a:xfrm>
        </p:spPr>
        <p:txBody>
          <a:bodyPr anchor="t">
            <a:normAutofit/>
          </a:bodyPr>
          <a:lstStyle/>
          <a:p>
            <a:r>
              <a:rPr lang="en-US" sz="6000" b="1" dirty="0">
                <a:solidFill>
                  <a:schemeClr val="tx1"/>
                </a:solidFill>
              </a:rPr>
              <a:t>BUDGET REVIEW</a:t>
            </a:r>
          </a:p>
        </p:txBody>
      </p:sp>
      <p:graphicFrame>
        <p:nvGraphicFramePr>
          <p:cNvPr id="5" name="Content Placeholder 2">
            <a:extLst>
              <a:ext uri="{FF2B5EF4-FFF2-40B4-BE49-F238E27FC236}">
                <a16:creationId xmlns:a16="http://schemas.microsoft.com/office/drawing/2014/main" id="{098D9F90-E622-47F0-814F-38E78E84E6AF}"/>
              </a:ext>
            </a:extLst>
          </p:cNvPr>
          <p:cNvGraphicFramePr>
            <a:graphicFrameLocks noGrp="1"/>
          </p:cNvGraphicFramePr>
          <p:nvPr>
            <p:ph idx="1"/>
            <p:extLst>
              <p:ext uri="{D42A27DB-BD31-4B8C-83A1-F6EECF244321}">
                <p14:modId xmlns:p14="http://schemas.microsoft.com/office/powerpoint/2010/main" val="913405918"/>
              </p:ext>
            </p:extLst>
          </p:nvPr>
        </p:nvGraphicFramePr>
        <p:xfrm>
          <a:off x="4430880" y="660558"/>
          <a:ext cx="6320742" cy="5858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976332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522" y="1061576"/>
            <a:ext cx="11842955" cy="5676900"/>
          </a:xfrm>
        </p:spPr>
        <p:txBody>
          <a:bodyPr>
            <a:normAutofit fontScale="62500" lnSpcReduction="20000"/>
          </a:bodyPr>
          <a:lstStyle/>
          <a:p>
            <a:pPr marL="111125" lvl="1" indent="0">
              <a:buNone/>
            </a:pPr>
            <a:endParaRPr lang="en-US" sz="1800" b="1" u="sng" dirty="0"/>
          </a:p>
          <a:p>
            <a:pPr marL="111125" lvl="1" indent="0">
              <a:buNone/>
            </a:pPr>
            <a:r>
              <a:rPr lang="en-US" sz="5000" b="1" u="sng" dirty="0"/>
              <a:t>OUTLOOK FOR 2025</a:t>
            </a:r>
          </a:p>
          <a:p>
            <a:pPr marL="914400" lvl="2" indent="-685800">
              <a:lnSpc>
                <a:spcPct val="100000"/>
              </a:lnSpc>
              <a:spcBef>
                <a:spcPts val="1200"/>
              </a:spcBef>
              <a:buFont typeface="+mj-lt"/>
              <a:buAutoNum type="romanUcPeriod"/>
            </a:pPr>
            <a:r>
              <a:rPr lang="en-US" sz="4000" dirty="0"/>
              <a:t>Fed Reserve has paused their rate increases and seem inclined to maintain the Fed Funds rate at current levels longer than analysts were expecting</a:t>
            </a:r>
          </a:p>
          <a:p>
            <a:pPr marL="1371600" lvl="3" indent="-450850">
              <a:lnSpc>
                <a:spcPct val="100000"/>
              </a:lnSpc>
              <a:spcBef>
                <a:spcPts val="1200"/>
              </a:spcBef>
              <a:buFont typeface="Wingdings" panose="05000000000000000000" pitchFamily="2" charset="2"/>
              <a:buChar char="§"/>
            </a:pPr>
            <a:r>
              <a:rPr lang="en-US" sz="4000" dirty="0"/>
              <a:t>Q4 2024 growth rate was 2.3%, following a 3.1% increase in Q3.</a:t>
            </a:r>
          </a:p>
          <a:p>
            <a:pPr marL="1371600" lvl="3" indent="-450850">
              <a:lnSpc>
                <a:spcPct val="100000"/>
              </a:lnSpc>
              <a:spcBef>
                <a:spcPts val="1200"/>
              </a:spcBef>
              <a:buFont typeface="Wingdings" panose="05000000000000000000" pitchFamily="2" charset="2"/>
              <a:buChar char="§"/>
            </a:pPr>
            <a:r>
              <a:rPr lang="en-US" sz="4000" dirty="0"/>
              <a:t>Expect interest rates to be around 3.75% - 4% by the end of 2025</a:t>
            </a:r>
          </a:p>
          <a:p>
            <a:pPr marL="914400" lvl="2" indent="-685800">
              <a:spcBef>
                <a:spcPts val="1200"/>
              </a:spcBef>
              <a:buFont typeface="+mj-lt"/>
              <a:buAutoNum type="romanUcPeriod"/>
            </a:pPr>
            <a:r>
              <a:rPr lang="en-US" sz="4000" dirty="0"/>
              <a:t>Consumer spending was stronger than expected in Q4, due to spending on durable goods.  Sales taxes, however, are projected to remain weak for the remainder of the fiscal year, with a slight recovery estimated for FY25-26</a:t>
            </a:r>
          </a:p>
          <a:p>
            <a:pPr marL="914400" lvl="2" indent="-685800">
              <a:lnSpc>
                <a:spcPct val="100000"/>
              </a:lnSpc>
              <a:spcBef>
                <a:spcPts val="1200"/>
              </a:spcBef>
              <a:buFont typeface="+mj-lt"/>
              <a:buAutoNum type="romanUcPeriod"/>
            </a:pPr>
            <a:r>
              <a:rPr lang="en-US" sz="4000" dirty="0"/>
              <a:t>Employment Picture</a:t>
            </a:r>
          </a:p>
          <a:p>
            <a:pPr marL="1371600" lvl="3" indent="-457200">
              <a:lnSpc>
                <a:spcPct val="100000"/>
              </a:lnSpc>
              <a:spcBef>
                <a:spcPts val="1200"/>
              </a:spcBef>
              <a:buFont typeface="Wingdings" panose="05000000000000000000" pitchFamily="2" charset="2"/>
              <a:buChar char="§"/>
            </a:pPr>
            <a:r>
              <a:rPr lang="en-US" sz="4000" dirty="0"/>
              <a:t>Unemployment rate nationally is 4% and 5.5% in California as of December 2024</a:t>
            </a:r>
            <a:endParaRPr lang="en-US" sz="4000" b="1" dirty="0"/>
          </a:p>
          <a:p>
            <a:pPr marL="1254125" lvl="2" indent="-685800"/>
            <a:endParaRPr lang="en-US" sz="2200" b="1" dirty="0"/>
          </a:p>
        </p:txBody>
      </p:sp>
      <p:sp>
        <p:nvSpPr>
          <p:cNvPr id="2" name="Content Placeholder 2">
            <a:extLst>
              <a:ext uri="{FF2B5EF4-FFF2-40B4-BE49-F238E27FC236}">
                <a16:creationId xmlns:a16="http://schemas.microsoft.com/office/drawing/2014/main" id="{6CDDD60D-2FB3-EBBA-400D-FDCB3F41CCF2}"/>
              </a:ext>
            </a:extLst>
          </p:cNvPr>
          <p:cNvSpPr txBox="1">
            <a:spLocks/>
          </p:cNvSpPr>
          <p:nvPr/>
        </p:nvSpPr>
        <p:spPr>
          <a:xfrm>
            <a:off x="1066800" y="352184"/>
            <a:ext cx="10058400" cy="96223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n-US" sz="4200" b="1" dirty="0"/>
              <a:t>OUTLOOK &amp; CHALLENGES</a:t>
            </a:r>
          </a:p>
        </p:txBody>
      </p:sp>
    </p:spTree>
    <p:extLst>
      <p:ext uri="{BB962C8B-B14F-4D97-AF65-F5344CB8AC3E}">
        <p14:creationId xmlns:p14="http://schemas.microsoft.com/office/powerpoint/2010/main" val="3737934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49" y="847724"/>
            <a:ext cx="11843569" cy="5734051"/>
          </a:xfrm>
        </p:spPr>
        <p:txBody>
          <a:bodyPr>
            <a:normAutofit fontScale="92500"/>
          </a:bodyPr>
          <a:lstStyle/>
          <a:p>
            <a:pPr marL="855663" lvl="2" indent="-685800">
              <a:lnSpc>
                <a:spcPct val="100000"/>
              </a:lnSpc>
              <a:spcBef>
                <a:spcPts val="1800"/>
              </a:spcBef>
              <a:buFont typeface="+mj-lt"/>
              <a:buAutoNum type="romanUcPeriod" startAt="3"/>
            </a:pPr>
            <a:endParaRPr lang="en-US" sz="3800" dirty="0"/>
          </a:p>
          <a:p>
            <a:pPr marL="169863" lvl="2" indent="0">
              <a:lnSpc>
                <a:spcPct val="100000"/>
              </a:lnSpc>
              <a:spcBef>
                <a:spcPts val="1800"/>
              </a:spcBef>
              <a:buNone/>
            </a:pPr>
            <a:r>
              <a:rPr lang="en-US" sz="3300" b="1" u="sng" dirty="0"/>
              <a:t>REVENUE OUTLOOK</a:t>
            </a:r>
          </a:p>
          <a:p>
            <a:pPr marL="1258888" lvl="3" indent="-450850">
              <a:lnSpc>
                <a:spcPct val="100000"/>
              </a:lnSpc>
              <a:spcBef>
                <a:spcPts val="1800"/>
              </a:spcBef>
              <a:buFont typeface="Wingdings" panose="05000000000000000000" pitchFamily="2" charset="2"/>
              <a:buChar char="§"/>
            </a:pPr>
            <a:r>
              <a:rPr lang="en-US" sz="3000" dirty="0"/>
              <a:t>Sales Tax revenues are expected to recover modestly for the remainder of the fiscal year and into the next fiscal year</a:t>
            </a:r>
          </a:p>
          <a:p>
            <a:pPr marL="1258888" lvl="3" indent="-450850">
              <a:lnSpc>
                <a:spcPct val="100000"/>
              </a:lnSpc>
              <a:spcBef>
                <a:spcPts val="1800"/>
              </a:spcBef>
              <a:buFont typeface="Wingdings" panose="05000000000000000000" pitchFamily="2" charset="2"/>
              <a:buChar char="§"/>
            </a:pPr>
            <a:r>
              <a:rPr lang="en-US" sz="3000" dirty="0"/>
              <a:t>Higher interest rates might reduce home sales and valuation increases, which will have an impact on the growth rate of Property Taxes.</a:t>
            </a:r>
          </a:p>
          <a:p>
            <a:pPr marL="1258888" lvl="3" indent="-450850">
              <a:lnSpc>
                <a:spcPct val="100000"/>
              </a:lnSpc>
              <a:spcBef>
                <a:spcPts val="1800"/>
              </a:spcBef>
              <a:buFont typeface="Wingdings" panose="05000000000000000000" pitchFamily="2" charset="2"/>
              <a:buChar char="§"/>
            </a:pPr>
            <a:r>
              <a:rPr lang="en-US" sz="3000" dirty="0"/>
              <a:t>We do expect one new hotel to come online in each of the next two fiscal years, which will help grow our Transient Occupancy Tax (TOT) revenue</a:t>
            </a:r>
            <a:endParaRPr lang="en-US" sz="3000" b="1" dirty="0"/>
          </a:p>
          <a:p>
            <a:pPr marL="1254125" lvl="2" indent="-685800"/>
            <a:endParaRPr lang="en-US" sz="2200" b="1" dirty="0"/>
          </a:p>
        </p:txBody>
      </p:sp>
      <p:sp>
        <p:nvSpPr>
          <p:cNvPr id="2" name="Content Placeholder 2">
            <a:extLst>
              <a:ext uri="{FF2B5EF4-FFF2-40B4-BE49-F238E27FC236}">
                <a16:creationId xmlns:a16="http://schemas.microsoft.com/office/drawing/2014/main" id="{6CDDD60D-2FB3-EBBA-400D-FDCB3F41CCF2}"/>
              </a:ext>
            </a:extLst>
          </p:cNvPr>
          <p:cNvSpPr txBox="1">
            <a:spLocks/>
          </p:cNvSpPr>
          <p:nvPr/>
        </p:nvSpPr>
        <p:spPr>
          <a:xfrm>
            <a:off x="1066800" y="370848"/>
            <a:ext cx="10058400" cy="8066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n-US" sz="4200" b="1" dirty="0"/>
              <a:t>OUTLOOK &amp; CHALLENGES</a:t>
            </a:r>
          </a:p>
        </p:txBody>
      </p:sp>
    </p:spTree>
    <p:extLst>
      <p:ext uri="{BB962C8B-B14F-4D97-AF65-F5344CB8AC3E}">
        <p14:creationId xmlns:p14="http://schemas.microsoft.com/office/powerpoint/2010/main" val="13296545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314450"/>
            <a:ext cx="11201400" cy="4991100"/>
          </a:xfrm>
        </p:spPr>
        <p:txBody>
          <a:bodyPr>
            <a:normAutofit/>
          </a:bodyPr>
          <a:lstStyle/>
          <a:p>
            <a:pPr marL="3175" lvl="1" indent="0">
              <a:lnSpc>
                <a:spcPct val="100000"/>
              </a:lnSpc>
              <a:spcBef>
                <a:spcPts val="1800"/>
              </a:spcBef>
              <a:buNone/>
            </a:pPr>
            <a:r>
              <a:rPr lang="en-US" sz="3200" b="1" dirty="0"/>
              <a:t>	Expect increases in CalPERS contributions</a:t>
            </a:r>
          </a:p>
          <a:p>
            <a:pPr marL="1139825" lvl="3" indent="-450850">
              <a:lnSpc>
                <a:spcPct val="100000"/>
              </a:lnSpc>
              <a:spcBef>
                <a:spcPts val="2400"/>
              </a:spcBef>
              <a:buFont typeface="Wingdings" panose="05000000000000000000" pitchFamily="2" charset="2"/>
              <a:buChar char="§"/>
            </a:pPr>
            <a:r>
              <a:rPr lang="en-US" sz="2800" dirty="0"/>
              <a:t>Investments returned 9.3% in the fiscal year ending June 30, 2024, beating the annual target of 6.8%.  This will contribute to a minor decrease in our contribution rates in the future.</a:t>
            </a:r>
          </a:p>
          <a:p>
            <a:pPr marL="1139825" lvl="3" indent="-450850">
              <a:lnSpc>
                <a:spcPct val="100000"/>
              </a:lnSpc>
              <a:spcBef>
                <a:spcPts val="2400"/>
              </a:spcBef>
              <a:buFont typeface="Wingdings" panose="05000000000000000000" pitchFamily="2" charset="2"/>
              <a:buChar char="§"/>
            </a:pPr>
            <a:r>
              <a:rPr lang="en-US" sz="2800" dirty="0"/>
              <a:t>Estimated return as of December 31, 2024, was about 4%</a:t>
            </a:r>
          </a:p>
          <a:p>
            <a:pPr marL="1139825" lvl="3" indent="-450850">
              <a:spcBef>
                <a:spcPts val="2400"/>
              </a:spcBef>
              <a:buFont typeface="Wingdings" panose="05000000000000000000" pitchFamily="2" charset="2"/>
              <a:buChar char="§"/>
            </a:pPr>
            <a:r>
              <a:rPr lang="en-US" sz="2800" dirty="0"/>
              <a:t>Expect employer contributions to increase in FY 2025-26</a:t>
            </a:r>
          </a:p>
        </p:txBody>
      </p:sp>
      <p:sp>
        <p:nvSpPr>
          <p:cNvPr id="2" name="Content Placeholder 2">
            <a:extLst>
              <a:ext uri="{FF2B5EF4-FFF2-40B4-BE49-F238E27FC236}">
                <a16:creationId xmlns:a16="http://schemas.microsoft.com/office/drawing/2014/main" id="{6CDDD60D-2FB3-EBBA-400D-FDCB3F41CCF2}"/>
              </a:ext>
            </a:extLst>
          </p:cNvPr>
          <p:cNvSpPr txBox="1">
            <a:spLocks/>
          </p:cNvSpPr>
          <p:nvPr/>
        </p:nvSpPr>
        <p:spPr>
          <a:xfrm>
            <a:off x="602166" y="235974"/>
            <a:ext cx="10058400" cy="9144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n-US" sz="4200" b="1" dirty="0"/>
              <a:t>OUTLOOK &amp; CHALLENGES</a:t>
            </a:r>
          </a:p>
        </p:txBody>
      </p:sp>
    </p:spTree>
    <p:extLst>
      <p:ext uri="{BB962C8B-B14F-4D97-AF65-F5344CB8AC3E}">
        <p14:creationId xmlns:p14="http://schemas.microsoft.com/office/powerpoint/2010/main" val="15862888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F6210-674B-F5E0-84CB-138602669CC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BD40252-4D58-772F-5532-3770A688E71D}"/>
              </a:ext>
            </a:extLst>
          </p:cNvPr>
          <p:cNvSpPr>
            <a:spLocks noGrp="1"/>
          </p:cNvSpPr>
          <p:nvPr>
            <p:ph type="title"/>
          </p:nvPr>
        </p:nvSpPr>
        <p:spPr>
          <a:xfrm>
            <a:off x="1097280" y="286603"/>
            <a:ext cx="10058400" cy="835187"/>
          </a:xfrm>
        </p:spPr>
        <p:txBody>
          <a:bodyPr vert="horz" lIns="91440" tIns="45720" rIns="91440" bIns="45720" rtlCol="0" anchor="ctr">
            <a:normAutofit/>
          </a:bodyPr>
          <a:lstStyle/>
          <a:p>
            <a:pPr marL="0" marR="0" lvl="0" indent="0" algn="ctr" fontAlgn="auto">
              <a:spcAft>
                <a:spcPts val="0"/>
              </a:spcAft>
              <a:buClrTx/>
              <a:buSzTx/>
              <a:tabLst/>
              <a:defRPr/>
            </a:pPr>
            <a:r>
              <a:rPr lang="en-US" sz="4800" b="1" dirty="0"/>
              <a:t>Planning for the future</a:t>
            </a:r>
            <a:endParaRPr kumimoji="0" lang="en-US" sz="4800" b="1" i="0" u="none" strike="noStrike" cap="none" normalizeH="0" noProof="0" dirty="0">
              <a:ln>
                <a:noFill/>
              </a:ln>
              <a:effectLst/>
              <a:uLnTx/>
              <a:uFillTx/>
            </a:endParaRPr>
          </a:p>
        </p:txBody>
      </p:sp>
      <p:sp>
        <p:nvSpPr>
          <p:cNvPr id="8" name="Content Placeholder 7">
            <a:extLst>
              <a:ext uri="{FF2B5EF4-FFF2-40B4-BE49-F238E27FC236}">
                <a16:creationId xmlns:a16="http://schemas.microsoft.com/office/drawing/2014/main" id="{A9ADC396-D644-1E7D-B15F-518F878A0D42}"/>
              </a:ext>
            </a:extLst>
          </p:cNvPr>
          <p:cNvSpPr>
            <a:spLocks noGrp="1"/>
          </p:cNvSpPr>
          <p:nvPr>
            <p:ph idx="1"/>
          </p:nvPr>
        </p:nvSpPr>
        <p:spPr>
          <a:xfrm>
            <a:off x="311285" y="1284051"/>
            <a:ext cx="11157625" cy="5029200"/>
          </a:xfrm>
        </p:spPr>
        <p:txBody>
          <a:bodyPr vert="horz" lIns="0" tIns="45720" rIns="0" bIns="45720" rtlCol="0">
            <a:normAutofit/>
          </a:bodyPr>
          <a:lstStyle/>
          <a:p>
            <a:pPr marL="0" indent="0">
              <a:lnSpc>
                <a:spcPct val="100000"/>
              </a:lnSpc>
              <a:buNone/>
            </a:pPr>
            <a:r>
              <a:rPr lang="en-US" sz="3000" b="1" dirty="0"/>
              <a:t>The City continues to proactively address future needs.  We are taking a portion of FY23-24 surplus to fund future obligation. </a:t>
            </a:r>
          </a:p>
          <a:p>
            <a:pPr>
              <a:lnSpc>
                <a:spcPts val="3000"/>
              </a:lnSpc>
            </a:pPr>
            <a:endParaRPr lang="en-US" sz="2200" dirty="0"/>
          </a:p>
          <a:p>
            <a:pPr marL="919163" lvl="2" indent="-461963">
              <a:lnSpc>
                <a:spcPts val="3000"/>
              </a:lnSpc>
              <a:buFont typeface="Wingdings" panose="05000000000000000000" pitchFamily="2" charset="2"/>
              <a:buChar char="ü"/>
            </a:pPr>
            <a:r>
              <a:rPr lang="en-US" sz="3200" dirty="0"/>
              <a:t>OPEB Trust (Retiree Medical Fund) – Contribute $2.07 million</a:t>
            </a:r>
          </a:p>
          <a:p>
            <a:pPr marL="457200" lvl="2" indent="0">
              <a:lnSpc>
                <a:spcPts val="3000"/>
              </a:lnSpc>
              <a:buNone/>
            </a:pPr>
            <a:endParaRPr lang="en-US" sz="3200" dirty="0"/>
          </a:p>
          <a:p>
            <a:pPr marL="919163" lvl="2" indent="-461963">
              <a:lnSpc>
                <a:spcPts val="3000"/>
              </a:lnSpc>
              <a:buFont typeface="Wingdings" panose="05000000000000000000" pitchFamily="2" charset="2"/>
              <a:buChar char="ü"/>
            </a:pPr>
            <a:r>
              <a:rPr lang="en-US" sz="3200" dirty="0"/>
              <a:t>Pension 115 Trust (PERS Fund) – Contribute $2.0 million</a:t>
            </a:r>
          </a:p>
          <a:p>
            <a:pPr marL="919163" lvl="2" indent="-461963">
              <a:lnSpc>
                <a:spcPts val="3000"/>
              </a:lnSpc>
              <a:buFont typeface="Wingdings" panose="05000000000000000000" pitchFamily="2" charset="2"/>
              <a:buChar char="ü"/>
            </a:pPr>
            <a:endParaRPr lang="en-US" sz="3200" dirty="0"/>
          </a:p>
          <a:p>
            <a:pPr marL="0" indent="0">
              <a:lnSpc>
                <a:spcPct val="100000"/>
              </a:lnSpc>
              <a:buNone/>
            </a:pPr>
            <a:r>
              <a:rPr lang="en-US" sz="3200" b="1" dirty="0"/>
              <a:t>This will still leave sufficient reserves to address any operating budget shortfalls. </a:t>
            </a:r>
          </a:p>
        </p:txBody>
      </p:sp>
      <p:sp>
        <p:nvSpPr>
          <p:cNvPr id="4" name="Right Brace 3">
            <a:extLst>
              <a:ext uri="{FF2B5EF4-FFF2-40B4-BE49-F238E27FC236}">
                <a16:creationId xmlns:a16="http://schemas.microsoft.com/office/drawing/2014/main" id="{986CBE6F-283C-B442-A9ED-5EE4D85603B2}"/>
              </a:ext>
            </a:extLst>
          </p:cNvPr>
          <p:cNvSpPr/>
          <p:nvPr/>
        </p:nvSpPr>
        <p:spPr>
          <a:xfrm>
            <a:off x="13893800" y="7188200"/>
            <a:ext cx="225425" cy="1384300"/>
          </a:xfrm>
          <a:prstGeom prst="rightBrace">
            <a:avLst>
              <a:gd name="adj1" fmla="val 8333"/>
              <a:gd name="adj2" fmla="val 49107"/>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25981189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88683"/>
            <a:ext cx="11268635" cy="2810576"/>
          </a:xfrm>
        </p:spPr>
        <p:txBody>
          <a:bodyPr>
            <a:normAutofit/>
          </a:bodyPr>
          <a:lstStyle/>
          <a:p>
            <a:pPr marL="0" indent="0" algn="ctr">
              <a:buNone/>
            </a:pPr>
            <a:r>
              <a:rPr lang="en-US" sz="5400" b="1" dirty="0"/>
              <a:t>QUESTIONS?</a:t>
            </a:r>
          </a:p>
        </p:txBody>
      </p:sp>
    </p:spTree>
    <p:extLst>
      <p:ext uri="{BB962C8B-B14F-4D97-AF65-F5344CB8AC3E}">
        <p14:creationId xmlns:p14="http://schemas.microsoft.com/office/powerpoint/2010/main" val="9270010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64" y="3568557"/>
            <a:ext cx="10131427" cy="1468800"/>
          </a:xfrm>
        </p:spPr>
        <p:txBody>
          <a:bodyPr>
            <a:noAutofit/>
          </a:bodyPr>
          <a:lstStyle/>
          <a:p>
            <a:r>
              <a:rPr lang="en-US" sz="6600" b="1" dirty="0"/>
              <a:t>Fiscal Year 2023-24 </a:t>
            </a:r>
            <a:br>
              <a:rPr lang="en-US" sz="6600" b="1" dirty="0"/>
            </a:br>
            <a:r>
              <a:rPr lang="en-US" sz="6600" b="1" dirty="0"/>
              <a:t>results</a:t>
            </a:r>
          </a:p>
        </p:txBody>
      </p:sp>
    </p:spTree>
    <p:extLst>
      <p:ext uri="{BB962C8B-B14F-4D97-AF65-F5344CB8AC3E}">
        <p14:creationId xmlns:p14="http://schemas.microsoft.com/office/powerpoint/2010/main" val="322554817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83CBC2-083E-41D3-8F38-DF7D3E2D1BB8}"/>
              </a:ext>
            </a:extLst>
          </p:cNvPr>
          <p:cNvSpPr>
            <a:spLocks noGrp="1"/>
          </p:cNvSpPr>
          <p:nvPr>
            <p:ph type="title"/>
          </p:nvPr>
        </p:nvSpPr>
        <p:spPr>
          <a:xfrm>
            <a:off x="360466" y="331696"/>
            <a:ext cx="10969844" cy="884464"/>
          </a:xfrm>
        </p:spPr>
        <p:txBody>
          <a:bodyPr>
            <a:normAutofit/>
          </a:bodyPr>
          <a:lstStyle/>
          <a:p>
            <a:pPr algn="ctr"/>
            <a:r>
              <a:rPr lang="en-US" sz="4000" dirty="0"/>
              <a:t>FY 2023-24 General Fund Results</a:t>
            </a:r>
          </a:p>
        </p:txBody>
      </p:sp>
      <p:graphicFrame>
        <p:nvGraphicFramePr>
          <p:cNvPr id="7" name="Object 6">
            <a:extLst>
              <a:ext uri="{FF2B5EF4-FFF2-40B4-BE49-F238E27FC236}">
                <a16:creationId xmlns:a16="http://schemas.microsoft.com/office/drawing/2014/main" id="{11D9AF01-6BA1-45A5-AEA6-B8D5F2EC33EB}"/>
              </a:ext>
            </a:extLst>
          </p:cNvPr>
          <p:cNvGraphicFramePr>
            <a:graphicFrameLocks noChangeAspect="1"/>
          </p:cNvGraphicFramePr>
          <p:nvPr>
            <p:extLst>
              <p:ext uri="{D42A27DB-BD31-4B8C-83A1-F6EECF244321}">
                <p14:modId xmlns:p14="http://schemas.microsoft.com/office/powerpoint/2010/main" val="2228235493"/>
              </p:ext>
            </p:extLst>
          </p:nvPr>
        </p:nvGraphicFramePr>
        <p:xfrm>
          <a:off x="184929" y="1312574"/>
          <a:ext cx="11822141" cy="5389221"/>
        </p:xfrm>
        <a:graphic>
          <a:graphicData uri="http://schemas.openxmlformats.org/presentationml/2006/ole">
            <mc:AlternateContent xmlns:mc="http://schemas.openxmlformats.org/markup-compatibility/2006">
              <mc:Choice xmlns:v="urn:schemas-microsoft-com:vml" Requires="v">
                <p:oleObj name="Worksheet" r:id="rId3" imgW="7648479" imgH="3486150" progId="Excel.Sheet.12">
                  <p:embed/>
                </p:oleObj>
              </mc:Choice>
              <mc:Fallback>
                <p:oleObj name="Worksheet" r:id="rId3" imgW="7648479" imgH="3486150" progId="Excel.Sheet.12">
                  <p:embed/>
                  <p:pic>
                    <p:nvPicPr>
                      <p:cNvPr id="7" name="Object 6">
                        <a:extLst>
                          <a:ext uri="{FF2B5EF4-FFF2-40B4-BE49-F238E27FC236}">
                            <a16:creationId xmlns:a16="http://schemas.microsoft.com/office/drawing/2014/main" id="{11D9AF01-6BA1-45A5-AEA6-B8D5F2EC33EB}"/>
                          </a:ext>
                        </a:extLst>
                      </p:cNvPr>
                      <p:cNvPicPr/>
                      <p:nvPr/>
                    </p:nvPicPr>
                    <p:blipFill>
                      <a:blip r:embed="rId4"/>
                      <a:stretch>
                        <a:fillRect/>
                      </a:stretch>
                    </p:blipFill>
                    <p:spPr>
                      <a:xfrm>
                        <a:off x="184929" y="1312574"/>
                        <a:ext cx="11822141" cy="5389221"/>
                      </a:xfrm>
                      <a:prstGeom prst="rect">
                        <a:avLst/>
                      </a:prstGeom>
                    </p:spPr>
                  </p:pic>
                </p:oleObj>
              </mc:Fallback>
            </mc:AlternateContent>
          </a:graphicData>
        </a:graphic>
      </p:graphicFrame>
    </p:spTree>
    <p:extLst>
      <p:ext uri="{BB962C8B-B14F-4D97-AF65-F5344CB8AC3E}">
        <p14:creationId xmlns:p14="http://schemas.microsoft.com/office/powerpoint/2010/main" val="32200163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3A69F8B-EB2D-4242-8707-F11C60F27268}"/>
              </a:ext>
            </a:extLst>
          </p:cNvPr>
          <p:cNvGraphicFramePr>
            <a:graphicFrameLocks noChangeAspect="1"/>
          </p:cNvGraphicFramePr>
          <p:nvPr>
            <p:extLst>
              <p:ext uri="{D42A27DB-BD31-4B8C-83A1-F6EECF244321}">
                <p14:modId xmlns:p14="http://schemas.microsoft.com/office/powerpoint/2010/main" val="474615949"/>
              </p:ext>
            </p:extLst>
          </p:nvPr>
        </p:nvGraphicFramePr>
        <p:xfrm>
          <a:off x="191955" y="1483302"/>
          <a:ext cx="11808089" cy="5254626"/>
        </p:xfrm>
        <a:graphic>
          <a:graphicData uri="http://schemas.openxmlformats.org/presentationml/2006/ole">
            <mc:AlternateContent xmlns:mc="http://schemas.openxmlformats.org/markup-compatibility/2006">
              <mc:Choice xmlns:v="urn:schemas-microsoft-com:vml" Requires="v">
                <p:oleObj name="Worksheet" r:id="rId3" imgW="7105488" imgH="2952750" progId="Excel.Sheet.12">
                  <p:embed/>
                </p:oleObj>
              </mc:Choice>
              <mc:Fallback>
                <p:oleObj name="Worksheet" r:id="rId3" imgW="7105488" imgH="2952750" progId="Excel.Sheet.12">
                  <p:embed/>
                  <p:pic>
                    <p:nvPicPr>
                      <p:cNvPr id="4" name="Object 3">
                        <a:extLst>
                          <a:ext uri="{FF2B5EF4-FFF2-40B4-BE49-F238E27FC236}">
                            <a16:creationId xmlns:a16="http://schemas.microsoft.com/office/drawing/2014/main" id="{63A69F8B-EB2D-4242-8707-F11C60F27268}"/>
                          </a:ext>
                        </a:extLst>
                      </p:cNvPr>
                      <p:cNvPicPr/>
                      <p:nvPr/>
                    </p:nvPicPr>
                    <p:blipFill>
                      <a:blip r:embed="rId4"/>
                      <a:stretch>
                        <a:fillRect/>
                      </a:stretch>
                    </p:blipFill>
                    <p:spPr>
                      <a:xfrm>
                        <a:off x="191955" y="1483302"/>
                        <a:ext cx="11808089" cy="5254626"/>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D583CBC2-083E-41D3-8F38-DF7D3E2D1BB8}"/>
              </a:ext>
            </a:extLst>
          </p:cNvPr>
          <p:cNvSpPr>
            <a:spLocks noGrp="1"/>
          </p:cNvSpPr>
          <p:nvPr>
            <p:ph type="title"/>
          </p:nvPr>
        </p:nvSpPr>
        <p:spPr>
          <a:xfrm>
            <a:off x="628643" y="384848"/>
            <a:ext cx="10606396" cy="913012"/>
          </a:xfrm>
        </p:spPr>
        <p:txBody>
          <a:bodyPr>
            <a:normAutofit/>
          </a:bodyPr>
          <a:lstStyle/>
          <a:p>
            <a:pPr algn="ctr"/>
            <a:r>
              <a:rPr lang="en-US" sz="4000" dirty="0"/>
              <a:t>Major TAX Revenue variances</a:t>
            </a:r>
          </a:p>
        </p:txBody>
      </p:sp>
    </p:spTree>
    <p:extLst>
      <p:ext uri="{BB962C8B-B14F-4D97-AF65-F5344CB8AC3E}">
        <p14:creationId xmlns:p14="http://schemas.microsoft.com/office/powerpoint/2010/main" val="137717593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9B8FC90-1750-E89B-2F08-2F87C9C44377}"/>
              </a:ext>
            </a:extLst>
          </p:cNvPr>
          <p:cNvSpPr txBox="1">
            <a:spLocks/>
          </p:cNvSpPr>
          <p:nvPr/>
        </p:nvSpPr>
        <p:spPr>
          <a:xfrm>
            <a:off x="610968" y="1419673"/>
            <a:ext cx="11295281" cy="5085901"/>
          </a:xfrm>
          <a:prstGeom prst="rect">
            <a:avLst/>
          </a:prstGeom>
          <a:ln>
            <a:noFill/>
          </a:ln>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0"/>
              </a:spcBef>
              <a:spcAft>
                <a:spcPts val="0"/>
              </a:spcAft>
              <a:buNone/>
            </a:pPr>
            <a:r>
              <a:rPr lang="en-US" sz="3200" b="1" dirty="0"/>
              <a:t>Revenues exceeded budget forecast: </a:t>
            </a:r>
          </a:p>
          <a:p>
            <a:pPr marL="201168" lvl="1" indent="0">
              <a:spcBef>
                <a:spcPts val="0"/>
              </a:spcBef>
              <a:spcAft>
                <a:spcPts val="0"/>
              </a:spcAft>
              <a:buNone/>
            </a:pPr>
            <a:endParaRPr lang="en-US" sz="2800" b="1" dirty="0"/>
          </a:p>
          <a:p>
            <a:pPr marL="914400" lvl="4" indent="-469900">
              <a:spcBef>
                <a:spcPts val="0"/>
              </a:spcBef>
              <a:spcAft>
                <a:spcPts val="0"/>
              </a:spcAft>
              <a:buFont typeface="Wingdings" panose="05000000000000000000" pitchFamily="2" charset="2"/>
              <a:buChar char="v"/>
            </a:pPr>
            <a:r>
              <a:rPr lang="en-US" sz="2800" dirty="0"/>
              <a:t>Sales tax growth continued to exceeded our expectations.  Higher prices during the 1</a:t>
            </a:r>
            <a:r>
              <a:rPr lang="en-US" sz="2800" baseline="30000" dirty="0"/>
              <a:t>st</a:t>
            </a:r>
            <a:r>
              <a:rPr lang="en-US" sz="2800" dirty="0"/>
              <a:t> half of the fiscal year combined with strong consumer demand contributed to the growth</a:t>
            </a:r>
            <a:endParaRPr lang="en-US" sz="2600" dirty="0"/>
          </a:p>
          <a:p>
            <a:pPr marL="914400" lvl="4" indent="-469900">
              <a:spcBef>
                <a:spcPts val="0"/>
              </a:spcBef>
              <a:spcAft>
                <a:spcPts val="0"/>
              </a:spcAft>
              <a:buFont typeface="Wingdings" panose="05000000000000000000" pitchFamily="2" charset="2"/>
              <a:buChar char="v"/>
            </a:pPr>
            <a:endParaRPr lang="en-US" sz="2600" dirty="0"/>
          </a:p>
          <a:p>
            <a:pPr marL="914400" lvl="4" indent="-469900">
              <a:spcBef>
                <a:spcPts val="0"/>
              </a:spcBef>
              <a:spcAft>
                <a:spcPts val="0"/>
              </a:spcAft>
              <a:buFont typeface="Wingdings" panose="05000000000000000000" pitchFamily="2" charset="2"/>
              <a:buChar char="v"/>
            </a:pPr>
            <a:r>
              <a:rPr lang="en-US" sz="2600" dirty="0"/>
              <a:t>Utility Users Tax increased due to higher energy prices </a:t>
            </a:r>
          </a:p>
          <a:p>
            <a:pPr marL="914400" lvl="4" indent="-469900">
              <a:spcBef>
                <a:spcPts val="0"/>
              </a:spcBef>
              <a:spcAft>
                <a:spcPts val="0"/>
              </a:spcAft>
              <a:buFont typeface="Wingdings" panose="05000000000000000000" pitchFamily="2" charset="2"/>
              <a:buChar char="v"/>
            </a:pPr>
            <a:endParaRPr lang="en-US" sz="2600" dirty="0"/>
          </a:p>
          <a:p>
            <a:pPr marL="914400" lvl="4" indent="-469900">
              <a:spcBef>
                <a:spcPts val="0"/>
              </a:spcBef>
              <a:spcAft>
                <a:spcPts val="0"/>
              </a:spcAft>
              <a:buFont typeface="Wingdings" panose="05000000000000000000" pitchFamily="2" charset="2"/>
              <a:buChar char="v"/>
            </a:pPr>
            <a:r>
              <a:rPr lang="en-US" sz="2600" dirty="0"/>
              <a:t>Transient Occupancy Tax increased as strong consumer demand for travel continued during the fiscal year</a:t>
            </a:r>
            <a:endParaRPr lang="en-US" sz="2200" dirty="0">
              <a:solidFill>
                <a:schemeClr val="tx1"/>
              </a:solidFill>
            </a:endParaRPr>
          </a:p>
        </p:txBody>
      </p:sp>
      <p:sp>
        <p:nvSpPr>
          <p:cNvPr id="3" name="Title 1">
            <a:extLst>
              <a:ext uri="{FF2B5EF4-FFF2-40B4-BE49-F238E27FC236}">
                <a16:creationId xmlns:a16="http://schemas.microsoft.com/office/drawing/2014/main" id="{1F6AE01E-17B8-C2FC-8C95-87A47005DD3F}"/>
              </a:ext>
            </a:extLst>
          </p:cNvPr>
          <p:cNvSpPr txBox="1">
            <a:spLocks/>
          </p:cNvSpPr>
          <p:nvPr/>
        </p:nvSpPr>
        <p:spPr>
          <a:xfrm>
            <a:off x="1039527" y="521811"/>
            <a:ext cx="10064949" cy="702305"/>
          </a:xfrm>
          <a:prstGeom prst="rect">
            <a:avLst/>
          </a:prstGeom>
        </p:spPr>
        <p:txBody>
          <a:bodyPr anchor="ctr">
            <a:normAutofit fontScale="97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4000" b="1" dirty="0"/>
              <a:t>FY23-24 RESULTS - REVENUES</a:t>
            </a:r>
          </a:p>
        </p:txBody>
      </p:sp>
    </p:spTree>
    <p:extLst>
      <p:ext uri="{BB962C8B-B14F-4D97-AF65-F5344CB8AC3E}">
        <p14:creationId xmlns:p14="http://schemas.microsoft.com/office/powerpoint/2010/main" val="60935657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3A69F8B-EB2D-4242-8707-F11C60F27268}"/>
              </a:ext>
            </a:extLst>
          </p:cNvPr>
          <p:cNvGraphicFramePr>
            <a:graphicFrameLocks noChangeAspect="1"/>
          </p:cNvGraphicFramePr>
          <p:nvPr>
            <p:extLst>
              <p:ext uri="{D42A27DB-BD31-4B8C-83A1-F6EECF244321}">
                <p14:modId xmlns:p14="http://schemas.microsoft.com/office/powerpoint/2010/main" val="762274578"/>
              </p:ext>
            </p:extLst>
          </p:nvPr>
        </p:nvGraphicFramePr>
        <p:xfrm>
          <a:off x="432593" y="1130251"/>
          <a:ext cx="10593756" cy="5658673"/>
        </p:xfrm>
        <a:graphic>
          <a:graphicData uri="http://schemas.openxmlformats.org/presentationml/2006/ole">
            <mc:AlternateContent xmlns:mc="http://schemas.openxmlformats.org/markup-compatibility/2006">
              <mc:Choice xmlns:v="urn:schemas-microsoft-com:vml" Requires="v">
                <p:oleObj name="Worksheet" r:id="rId3" imgW="7458185" imgH="4067175" progId="Excel.Sheet.12">
                  <p:embed/>
                </p:oleObj>
              </mc:Choice>
              <mc:Fallback>
                <p:oleObj name="Worksheet" r:id="rId3" imgW="7458185" imgH="4067175" progId="Excel.Sheet.12">
                  <p:embed/>
                  <p:pic>
                    <p:nvPicPr>
                      <p:cNvPr id="4" name="Object 3">
                        <a:extLst>
                          <a:ext uri="{FF2B5EF4-FFF2-40B4-BE49-F238E27FC236}">
                            <a16:creationId xmlns:a16="http://schemas.microsoft.com/office/drawing/2014/main" id="{63A69F8B-EB2D-4242-8707-F11C60F27268}"/>
                          </a:ext>
                        </a:extLst>
                      </p:cNvPr>
                      <p:cNvPicPr/>
                      <p:nvPr/>
                    </p:nvPicPr>
                    <p:blipFill>
                      <a:blip r:embed="rId4"/>
                      <a:stretch>
                        <a:fillRect/>
                      </a:stretch>
                    </p:blipFill>
                    <p:spPr>
                      <a:xfrm>
                        <a:off x="432593" y="1130251"/>
                        <a:ext cx="10593756" cy="5658673"/>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D583CBC2-083E-41D3-8F38-DF7D3E2D1BB8}"/>
              </a:ext>
            </a:extLst>
          </p:cNvPr>
          <p:cNvSpPr>
            <a:spLocks noGrp="1"/>
          </p:cNvSpPr>
          <p:nvPr>
            <p:ph type="title"/>
          </p:nvPr>
        </p:nvSpPr>
        <p:spPr>
          <a:xfrm>
            <a:off x="138223" y="226828"/>
            <a:ext cx="11182496" cy="981757"/>
          </a:xfrm>
        </p:spPr>
        <p:txBody>
          <a:bodyPr>
            <a:normAutofit/>
          </a:bodyPr>
          <a:lstStyle/>
          <a:p>
            <a:pPr algn="ctr"/>
            <a:r>
              <a:rPr lang="en-US" sz="4800" dirty="0"/>
              <a:t>General Fund Expenditures</a:t>
            </a:r>
          </a:p>
        </p:txBody>
      </p:sp>
    </p:spTree>
    <p:extLst>
      <p:ext uri="{BB962C8B-B14F-4D97-AF65-F5344CB8AC3E}">
        <p14:creationId xmlns:p14="http://schemas.microsoft.com/office/powerpoint/2010/main" val="361469840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9B8FC90-1750-E89B-2F08-2F87C9C44377}"/>
              </a:ext>
            </a:extLst>
          </p:cNvPr>
          <p:cNvSpPr txBox="1">
            <a:spLocks/>
          </p:cNvSpPr>
          <p:nvPr/>
        </p:nvSpPr>
        <p:spPr>
          <a:xfrm>
            <a:off x="609599" y="1424540"/>
            <a:ext cx="11163301" cy="5109610"/>
          </a:xfrm>
          <a:prstGeom prst="rect">
            <a:avLst/>
          </a:prstGeom>
          <a:ln>
            <a:noFill/>
          </a:ln>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ts val="2400"/>
              </a:lnSpc>
              <a:spcBef>
                <a:spcPts val="0"/>
              </a:spcBef>
              <a:spcAft>
                <a:spcPts val="0"/>
              </a:spcAft>
              <a:buNone/>
            </a:pPr>
            <a:r>
              <a:rPr lang="en-US" sz="3200" b="1" dirty="0"/>
              <a:t>Expenditures were below budgeted estimates:</a:t>
            </a:r>
          </a:p>
          <a:p>
            <a:pPr marL="201168" lvl="1" indent="0">
              <a:lnSpc>
                <a:spcPts val="2400"/>
              </a:lnSpc>
              <a:spcBef>
                <a:spcPts val="0"/>
              </a:spcBef>
              <a:spcAft>
                <a:spcPts val="0"/>
              </a:spcAft>
              <a:buNone/>
            </a:pPr>
            <a:endParaRPr lang="en-US" sz="2800" b="1" dirty="0"/>
          </a:p>
          <a:p>
            <a:pPr marL="914400" lvl="4" indent="-452438">
              <a:lnSpc>
                <a:spcPts val="2400"/>
              </a:lnSpc>
              <a:spcBef>
                <a:spcPts val="0"/>
              </a:spcBef>
              <a:spcAft>
                <a:spcPts val="0"/>
              </a:spcAft>
              <a:buFont typeface="Wingdings" panose="05000000000000000000" pitchFamily="2" charset="2"/>
              <a:buChar char="v"/>
            </a:pPr>
            <a:r>
              <a:rPr lang="en-US" sz="2800" dirty="0"/>
              <a:t>  Savings from Personnel category</a:t>
            </a:r>
          </a:p>
          <a:p>
            <a:pPr lvl="4">
              <a:lnSpc>
                <a:spcPts val="2400"/>
              </a:lnSpc>
              <a:spcBef>
                <a:spcPts val="0"/>
              </a:spcBef>
              <a:spcAft>
                <a:spcPts val="0"/>
              </a:spcAft>
              <a:buFont typeface="Wingdings" panose="05000000000000000000" pitchFamily="2" charset="2"/>
              <a:buChar char="v"/>
            </a:pPr>
            <a:endParaRPr lang="en-US" sz="2800" dirty="0"/>
          </a:p>
          <a:p>
            <a:pPr marL="1831975" lvl="7" indent="-457200">
              <a:lnSpc>
                <a:spcPts val="2400"/>
              </a:lnSpc>
              <a:spcBef>
                <a:spcPts val="0"/>
              </a:spcBef>
              <a:spcAft>
                <a:spcPts val="0"/>
              </a:spcAft>
              <a:buClrTx/>
              <a:buFont typeface="Wingdings" panose="05000000000000000000" pitchFamily="2" charset="2"/>
              <a:buChar char="§"/>
            </a:pPr>
            <a:r>
              <a:rPr lang="en-US" sz="2800" dirty="0">
                <a:solidFill>
                  <a:schemeClr val="tx1"/>
                </a:solidFill>
              </a:rPr>
              <a:t>The City continued to experience higher than expected vacancy levels, which contributed to savings for personnel costs.  However, the levels began to moderate towards the end of the fiscal year</a:t>
            </a:r>
          </a:p>
          <a:p>
            <a:pPr marL="1374775" lvl="7" indent="0">
              <a:lnSpc>
                <a:spcPts val="2400"/>
              </a:lnSpc>
              <a:spcBef>
                <a:spcPts val="0"/>
              </a:spcBef>
              <a:spcAft>
                <a:spcPts val="0"/>
              </a:spcAft>
              <a:buClrTx/>
              <a:buNone/>
            </a:pPr>
            <a:endParaRPr lang="en-US" sz="2800" dirty="0">
              <a:solidFill>
                <a:schemeClr val="tx1"/>
              </a:solidFill>
            </a:endParaRPr>
          </a:p>
          <a:p>
            <a:pPr marL="1374775" lvl="7" indent="0">
              <a:lnSpc>
                <a:spcPts val="2400"/>
              </a:lnSpc>
              <a:spcBef>
                <a:spcPts val="0"/>
              </a:spcBef>
              <a:spcAft>
                <a:spcPts val="0"/>
              </a:spcAft>
              <a:buClrTx/>
              <a:buNone/>
            </a:pPr>
            <a:endParaRPr lang="en-US" sz="2800" dirty="0">
              <a:solidFill>
                <a:schemeClr val="tx1"/>
              </a:solidFill>
            </a:endParaRPr>
          </a:p>
          <a:p>
            <a:pPr marL="914400" lvl="4" indent="-452438">
              <a:lnSpc>
                <a:spcPts val="2400"/>
              </a:lnSpc>
              <a:spcBef>
                <a:spcPts val="0"/>
              </a:spcBef>
              <a:spcAft>
                <a:spcPts val="0"/>
              </a:spcAft>
              <a:buFont typeface="Wingdings" panose="05000000000000000000" pitchFamily="2" charset="2"/>
              <a:buChar char="v"/>
            </a:pPr>
            <a:r>
              <a:rPr lang="en-US" sz="2800" dirty="0"/>
              <a:t>  Saving from Capital and Equipment Purchases</a:t>
            </a:r>
          </a:p>
          <a:p>
            <a:pPr lvl="4">
              <a:lnSpc>
                <a:spcPts val="2400"/>
              </a:lnSpc>
              <a:spcBef>
                <a:spcPts val="0"/>
              </a:spcBef>
              <a:spcAft>
                <a:spcPts val="0"/>
              </a:spcAft>
              <a:buFont typeface="Wingdings" panose="05000000000000000000" pitchFamily="2" charset="2"/>
              <a:buChar char="v"/>
            </a:pPr>
            <a:endParaRPr lang="en-US" sz="2800" dirty="0"/>
          </a:p>
          <a:p>
            <a:pPr marL="1831975" lvl="7" indent="-457200">
              <a:lnSpc>
                <a:spcPts val="2400"/>
              </a:lnSpc>
              <a:spcBef>
                <a:spcPts val="0"/>
              </a:spcBef>
              <a:spcAft>
                <a:spcPts val="0"/>
              </a:spcAft>
              <a:buClrTx/>
              <a:buFont typeface="Wingdings" panose="05000000000000000000" pitchFamily="2" charset="2"/>
              <a:buChar char="§"/>
            </a:pPr>
            <a:r>
              <a:rPr lang="en-US" sz="2800" dirty="0">
                <a:solidFill>
                  <a:schemeClr val="tx1"/>
                </a:solidFill>
              </a:rPr>
              <a:t>We continued to have difficulty purchasing certain vehicles and delays in some capital projects contributed to budget savings	</a:t>
            </a:r>
          </a:p>
          <a:p>
            <a:pPr marL="1831975" lvl="7" indent="-457200">
              <a:lnSpc>
                <a:spcPts val="2400"/>
              </a:lnSpc>
              <a:spcBef>
                <a:spcPts val="0"/>
              </a:spcBef>
              <a:spcAft>
                <a:spcPts val="0"/>
              </a:spcAft>
              <a:buClrTx/>
              <a:buFont typeface="Wingdings" panose="05000000000000000000" pitchFamily="2" charset="2"/>
              <a:buChar char="§"/>
            </a:pPr>
            <a:endParaRPr lang="en-US" sz="2800" dirty="0">
              <a:solidFill>
                <a:schemeClr val="tx1"/>
              </a:solidFill>
            </a:endParaRPr>
          </a:p>
        </p:txBody>
      </p:sp>
      <p:sp>
        <p:nvSpPr>
          <p:cNvPr id="3" name="Title 1">
            <a:extLst>
              <a:ext uri="{FF2B5EF4-FFF2-40B4-BE49-F238E27FC236}">
                <a16:creationId xmlns:a16="http://schemas.microsoft.com/office/drawing/2014/main" id="{1F6AE01E-17B8-C2FC-8C95-87A47005DD3F}"/>
              </a:ext>
            </a:extLst>
          </p:cNvPr>
          <p:cNvSpPr txBox="1">
            <a:spLocks/>
          </p:cNvSpPr>
          <p:nvPr/>
        </p:nvSpPr>
        <p:spPr>
          <a:xfrm>
            <a:off x="609600" y="245806"/>
            <a:ext cx="10540181" cy="924233"/>
          </a:xfrm>
          <a:prstGeom prst="rect">
            <a:avLst/>
          </a:prstGeom>
        </p:spPr>
        <p:txBody>
          <a:bodyPr anchor="ctr">
            <a:normAutofit fontScale="975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sz="4000" b="1" dirty="0"/>
              <a:t>FY23-24 RESULTS - EXPENDITURES</a:t>
            </a:r>
          </a:p>
        </p:txBody>
      </p:sp>
    </p:spTree>
    <p:extLst>
      <p:ext uri="{BB962C8B-B14F-4D97-AF65-F5344CB8AC3E}">
        <p14:creationId xmlns:p14="http://schemas.microsoft.com/office/powerpoint/2010/main" val="10122948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322"/>
            <a:ext cx="11268635" cy="938462"/>
          </a:xfrm>
        </p:spPr>
        <p:txBody>
          <a:bodyPr>
            <a:normAutofit/>
          </a:bodyPr>
          <a:lstStyle/>
          <a:p>
            <a:pPr algn="ctr"/>
            <a:r>
              <a:rPr lang="en-US" sz="4300" dirty="0">
                <a:effectLst>
                  <a:outerShdw blurRad="38100" dist="38100" dir="2700000" algn="tl">
                    <a:srgbClr val="000000">
                      <a:alpha val="43137"/>
                    </a:srgbClr>
                  </a:outerShdw>
                </a:effectLst>
              </a:rPr>
              <a:t>Unrestricted Reserve Balances</a:t>
            </a:r>
          </a:p>
        </p:txBody>
      </p:sp>
      <p:sp>
        <p:nvSpPr>
          <p:cNvPr id="5" name="TextBox 4">
            <a:extLst>
              <a:ext uri="{FF2B5EF4-FFF2-40B4-BE49-F238E27FC236}">
                <a16:creationId xmlns:a16="http://schemas.microsoft.com/office/drawing/2014/main" id="{084FA201-F81D-45DC-ABD9-052135B2B876}"/>
              </a:ext>
            </a:extLst>
          </p:cNvPr>
          <p:cNvSpPr txBox="1"/>
          <p:nvPr/>
        </p:nvSpPr>
        <p:spPr>
          <a:xfrm>
            <a:off x="8188216" y="1868309"/>
            <a:ext cx="2919338" cy="954107"/>
          </a:xfrm>
          <a:prstGeom prst="rect">
            <a:avLst/>
          </a:prstGeom>
          <a:noFill/>
        </p:spPr>
        <p:txBody>
          <a:bodyPr wrap="square" rtlCol="0">
            <a:spAutoFit/>
          </a:bodyPr>
          <a:lstStyle/>
          <a:p>
            <a:r>
              <a:rPr lang="en-US" sz="2800" b="1" dirty="0">
                <a:solidFill>
                  <a:srgbClr val="00B050"/>
                </a:solidFill>
              </a:rPr>
              <a:t>Total Balance $82.2 Million</a:t>
            </a:r>
          </a:p>
        </p:txBody>
      </p:sp>
      <p:graphicFrame>
        <p:nvGraphicFramePr>
          <p:cNvPr id="9" name="Chart 8">
            <a:extLst>
              <a:ext uri="{FF2B5EF4-FFF2-40B4-BE49-F238E27FC236}">
                <a16:creationId xmlns:a16="http://schemas.microsoft.com/office/drawing/2014/main" id="{0DE5BFE0-82EA-4DA3-9183-55978AC2A8BB}"/>
              </a:ext>
            </a:extLst>
          </p:cNvPr>
          <p:cNvGraphicFramePr>
            <a:graphicFrameLocks/>
          </p:cNvGraphicFramePr>
          <p:nvPr>
            <p:extLst>
              <p:ext uri="{D42A27DB-BD31-4B8C-83A1-F6EECF244321}">
                <p14:modId xmlns:p14="http://schemas.microsoft.com/office/powerpoint/2010/main" val="4269874784"/>
              </p:ext>
            </p:extLst>
          </p:nvPr>
        </p:nvGraphicFramePr>
        <p:xfrm>
          <a:off x="418658" y="1022555"/>
          <a:ext cx="10947431" cy="57420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27820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TM03457452[[fn=Celestial]]</Template>
  <TotalTime>25138</TotalTime>
  <Words>750</Words>
  <Application>Microsoft Office PowerPoint</Application>
  <PresentationFormat>Widescreen</PresentationFormat>
  <Paragraphs>109</Paragraphs>
  <Slides>24</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Aptos</vt:lpstr>
      <vt:lpstr>Arial</vt:lpstr>
      <vt:lpstr>Calibri</vt:lpstr>
      <vt:lpstr>Calibri Light</vt:lpstr>
      <vt:lpstr>Wingdings</vt:lpstr>
      <vt:lpstr>Celestial</vt:lpstr>
      <vt:lpstr>Worksheet</vt:lpstr>
      <vt:lpstr>Fiscal Year 2024-25 MID-YEAR Budget Review</vt:lpstr>
      <vt:lpstr>BUDGET REVIEW</vt:lpstr>
      <vt:lpstr>Fiscal Year 2023-24  results</vt:lpstr>
      <vt:lpstr>FY 2023-24 General Fund Results</vt:lpstr>
      <vt:lpstr>Major TAX Revenue variances</vt:lpstr>
      <vt:lpstr>PowerPoint Presentation</vt:lpstr>
      <vt:lpstr>General Fund Expenditures</vt:lpstr>
      <vt:lpstr>PowerPoint Presentation</vt:lpstr>
      <vt:lpstr>Unrestricted Reserve Balances</vt:lpstr>
      <vt:lpstr>Fiscal Year 2024-25  Mid-year Budget REVIEW</vt:lpstr>
      <vt:lpstr>FY 2024-25 General Fund Review</vt:lpstr>
      <vt:lpstr>FY 2024-25 General Fund Review</vt:lpstr>
      <vt:lpstr>Overview of FY 2024-25 </vt:lpstr>
      <vt:lpstr>GENERAL FUND Revenue SUMMARY</vt:lpstr>
      <vt:lpstr>TAXES Revenue</vt:lpstr>
      <vt:lpstr>General Fund Expenditures</vt:lpstr>
      <vt:lpstr>PowerPoint Presentation</vt:lpstr>
      <vt:lpstr>PowerPoint Presentation</vt:lpstr>
      <vt:lpstr>PowerPoint Presentation</vt:lpstr>
      <vt:lpstr>PowerPoint Presentation</vt:lpstr>
      <vt:lpstr>PowerPoint Presentation</vt:lpstr>
      <vt:lpstr>PowerPoint Presentation</vt:lpstr>
      <vt:lpstr>Planning for 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Year 2020-21 Proposed Budget</dc:title>
  <dc:creator>Dominic Lazzaretto</dc:creator>
  <cp:lastModifiedBy>Justine Bruno</cp:lastModifiedBy>
  <cp:revision>375</cp:revision>
  <cp:lastPrinted>2023-01-25T20:39:50Z</cp:lastPrinted>
  <dcterms:created xsi:type="dcterms:W3CDTF">2020-05-17T20:01:54Z</dcterms:created>
  <dcterms:modified xsi:type="dcterms:W3CDTF">2025-02-19T02:18:50Z</dcterms:modified>
</cp:coreProperties>
</file>